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5"/>
  </p:notesMasterIdLst>
  <p:sldIdLst>
    <p:sldId id="282" r:id="rId2"/>
    <p:sldId id="258" r:id="rId3"/>
    <p:sldId id="260" r:id="rId4"/>
    <p:sldId id="281" r:id="rId5"/>
    <p:sldId id="261" r:id="rId6"/>
    <p:sldId id="262" r:id="rId7"/>
    <p:sldId id="263" r:id="rId8"/>
    <p:sldId id="264" r:id="rId9"/>
    <p:sldId id="265" r:id="rId10"/>
    <p:sldId id="276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4730"/>
    <a:srgbClr val="4BD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>
        <p:scale>
          <a:sx n="125" d="100"/>
          <a:sy n="125" d="100"/>
        </p:scale>
        <p:origin x="-1212" y="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500" dirty="0"/>
              <a:t>Доли </a:t>
            </a:r>
            <a:r>
              <a:rPr lang="ru-RU" sz="1500" dirty="0" smtClean="0"/>
              <a:t>участников</a:t>
            </a:r>
          </a:p>
          <a:p>
            <a:pPr>
              <a:defRPr sz="1600"/>
            </a:pPr>
            <a:r>
              <a:rPr lang="ru-RU" sz="1500" dirty="0" smtClean="0"/>
              <a:t>проекта</a:t>
            </a:r>
            <a:r>
              <a:rPr lang="ru-RU" sz="1500" dirty="0"/>
              <a:t>:</a:t>
            </a:r>
          </a:p>
        </c:rich>
      </c:tx>
      <c:layout>
        <c:manualLayout>
          <c:xMode val="edge"/>
          <c:yMode val="edge"/>
          <c:x val="0.6406084977899783"/>
          <c:y val="0.13090114585427229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НК «Роснефть»</c:v>
                </c:pt>
                <c:pt idx="1">
                  <c:v>ExxonMobil</c:v>
                </c:pt>
                <c:pt idx="2">
                  <c:v>Sodeco</c:v>
                </c:pt>
                <c:pt idx="3">
                  <c:v>ONGC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</c:v>
                </c:pt>
                <c:pt idx="1">
                  <c:v>0.3</c:v>
                </c:pt>
                <c:pt idx="2">
                  <c:v>0.3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766403592287205"/>
          <c:y val="0.34875464184256016"/>
          <c:w val="0.25958314758275802"/>
          <c:h val="0.4123674482388268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Cambria" pitchFamily="18" charset="0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DF4224-9052-4E0D-93F7-7BC2CA189252}" type="doc">
      <dgm:prSet loTypeId="urn:microsoft.com/office/officeart/2005/8/layout/orgChart1" loCatId="hierarchy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C8D21E7C-0F82-4B31-A021-A3CB6A2D2A22}" type="pres">
      <dgm:prSet presAssocID="{9DDF4224-9052-4E0D-93F7-7BC2CA18925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E84AC37B-377A-4167-B8EC-4861AF045AF4}" type="presOf" srcId="{9DDF4224-9052-4E0D-93F7-7BC2CA189252}" destId="{C8D21E7C-0F82-4B31-A021-A3CB6A2D2A22}" srcOrd="0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427F0B-F240-4BD2-9939-71B414C9FBAA}" type="doc">
      <dgm:prSet loTypeId="urn:microsoft.com/office/officeart/2005/8/layout/process5" loCatId="process" qsTypeId="urn:microsoft.com/office/officeart/2005/8/quickstyle/simple3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60D9A16B-1B9C-40BD-8666-9177F13EDD1B}">
      <dgm:prSet phldrT="[Текст]"/>
      <dgm:spPr/>
      <dgm:t>
        <a:bodyPr/>
        <a:lstStyle/>
        <a:p>
          <a:r>
            <a:rPr lang="ru-RU" dirty="0" smtClean="0">
              <a:latin typeface="Cambria" pitchFamily="18" charset="0"/>
            </a:rPr>
            <a:t>Метрологическая экспертиза технической документации</a:t>
          </a:r>
          <a:endParaRPr lang="ru-RU" dirty="0">
            <a:latin typeface="Cambria" pitchFamily="18" charset="0"/>
          </a:endParaRPr>
        </a:p>
      </dgm:t>
    </dgm:pt>
    <dgm:pt modelId="{BE456AB7-8394-4C56-8A09-C6CFD2B25293}" type="parTrans" cxnId="{1F40AC27-7B9B-4C40-A137-A5818BC2C72C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B6095664-D168-424D-A8FA-D4DD1B521FFE}" type="sibTrans" cxnId="{1F40AC27-7B9B-4C40-A137-A5818BC2C72C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480212E6-D15A-47CE-82BD-9501C19EDD2A}">
      <dgm:prSet phldrT="[Текст]"/>
      <dgm:spPr/>
      <dgm:t>
        <a:bodyPr/>
        <a:lstStyle/>
        <a:p>
          <a:r>
            <a:rPr lang="ru-RU" dirty="0" smtClean="0">
              <a:latin typeface="Cambria" pitchFamily="18" charset="0"/>
            </a:rPr>
            <a:t>Разработка, экспертиза и аттестация методик выполнения измерений (МВИ)</a:t>
          </a:r>
          <a:endParaRPr lang="ru-RU" dirty="0">
            <a:latin typeface="Cambria" pitchFamily="18" charset="0"/>
          </a:endParaRPr>
        </a:p>
      </dgm:t>
    </dgm:pt>
    <dgm:pt modelId="{479F4732-E754-42EB-BDD7-756F4AE50254}" type="parTrans" cxnId="{F9A2C415-D2D7-4D3F-B65A-7A6FE274A415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22E72A1B-2218-45C6-89E0-8231E41B25CA}" type="sibTrans" cxnId="{F9A2C415-D2D7-4D3F-B65A-7A6FE274A415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C70B3176-A117-456E-8EE8-05DBF503882A}">
      <dgm:prSet phldrT="[Текст]"/>
      <dgm:spPr/>
      <dgm:t>
        <a:bodyPr/>
        <a:lstStyle/>
        <a:p>
          <a:r>
            <a:rPr lang="ru-RU" dirty="0" smtClean="0">
              <a:latin typeface="Cambria" pitchFamily="18" charset="0"/>
            </a:rPr>
            <a:t>Разработка метрологической документации</a:t>
          </a:r>
          <a:endParaRPr lang="ru-RU" dirty="0">
            <a:latin typeface="Cambria" pitchFamily="18" charset="0"/>
          </a:endParaRPr>
        </a:p>
      </dgm:t>
    </dgm:pt>
    <dgm:pt modelId="{9FA4DCCC-D3F6-4F17-B080-D2D5C3325E10}" type="parTrans" cxnId="{AEB7FEE9-E9B1-4E48-B4F0-1D5008A1A73C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DE39B765-AF3D-4805-A751-13F856F23FB5}" type="sibTrans" cxnId="{AEB7FEE9-E9B1-4E48-B4F0-1D5008A1A73C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C4DF0AB2-B31C-4428-9D71-E74D4AC83EF5}">
      <dgm:prSet phldrT="[Текст]"/>
      <dgm:spPr/>
      <dgm:t>
        <a:bodyPr/>
        <a:lstStyle/>
        <a:p>
          <a:r>
            <a:rPr lang="ru-RU" dirty="0" smtClean="0">
              <a:latin typeface="Cambria" pitchFamily="18" charset="0"/>
            </a:rPr>
            <a:t>Проведение испытаний в целях утверждения типа</a:t>
          </a:r>
          <a:endParaRPr lang="ru-RU" dirty="0">
            <a:latin typeface="Cambria" pitchFamily="18" charset="0"/>
          </a:endParaRPr>
        </a:p>
      </dgm:t>
    </dgm:pt>
    <dgm:pt modelId="{9C63F58C-B5A4-45E5-8C46-BD5C1F5CB103}" type="parTrans" cxnId="{53C61903-1E73-441C-80CA-7C14286C8DBE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41560D84-8642-496F-9176-81A85FC9E617}" type="sibTrans" cxnId="{53C61903-1E73-441C-80CA-7C14286C8DBE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61786D13-023C-4D42-89BE-1F045F4F3322}">
      <dgm:prSet phldrT="[Текст]"/>
      <dgm:spPr/>
      <dgm:t>
        <a:bodyPr/>
        <a:lstStyle/>
        <a:p>
          <a:r>
            <a:rPr lang="ru-RU" dirty="0" smtClean="0">
              <a:latin typeface="Cambria" pitchFamily="18" charset="0"/>
            </a:rPr>
            <a:t>Проверка защиты программного обеспечения и определение ее уровня</a:t>
          </a:r>
          <a:endParaRPr lang="ru-RU" dirty="0">
            <a:latin typeface="Cambria" pitchFamily="18" charset="0"/>
          </a:endParaRPr>
        </a:p>
      </dgm:t>
    </dgm:pt>
    <dgm:pt modelId="{421B6DB6-134D-4500-8DBD-869C0C3A5C53}" type="parTrans" cxnId="{A8E89532-E7BE-4DD2-980A-2B5678B806FE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3C23058E-6C67-44CA-9F26-569CDFFE123C}" type="sibTrans" cxnId="{A8E89532-E7BE-4DD2-980A-2B5678B806FE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1CD60BA0-88E0-4A2E-B33A-8DAC5609774F}">
      <dgm:prSet/>
      <dgm:spPr/>
      <dgm:t>
        <a:bodyPr/>
        <a:lstStyle/>
        <a:p>
          <a:r>
            <a:rPr lang="ru-RU" dirty="0" smtClean="0">
              <a:latin typeface="Cambria" pitchFamily="18" charset="0"/>
            </a:rPr>
            <a:t>Сопровождение материалов испытаний в </a:t>
          </a:r>
          <a:r>
            <a:rPr lang="ru-RU" dirty="0" err="1" smtClean="0">
              <a:latin typeface="Cambria" pitchFamily="18" charset="0"/>
            </a:rPr>
            <a:t>Росстандарте</a:t>
          </a:r>
          <a:r>
            <a:rPr lang="ru-RU" dirty="0" smtClean="0">
              <a:latin typeface="Cambria" pitchFamily="18" charset="0"/>
            </a:rPr>
            <a:t> и получение свидетельства об утверждении типа средств измерений (СИ)</a:t>
          </a:r>
          <a:endParaRPr lang="ru-RU" dirty="0">
            <a:latin typeface="Cambria" pitchFamily="18" charset="0"/>
          </a:endParaRPr>
        </a:p>
      </dgm:t>
    </dgm:pt>
    <dgm:pt modelId="{AA15DB81-75A3-44C3-A84A-A0A0CAD31F31}" type="parTrans" cxnId="{171EBEAB-681D-4CFE-8674-CFC33BA350F9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780826D4-6705-46CC-B81B-0994AF9189BA}" type="sibTrans" cxnId="{171EBEAB-681D-4CFE-8674-CFC33BA350F9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C1B43D05-676E-443C-AB4A-508DC0505292}">
      <dgm:prSet/>
      <dgm:spPr/>
      <dgm:t>
        <a:bodyPr/>
        <a:lstStyle/>
        <a:p>
          <a:r>
            <a:rPr lang="ru-RU" dirty="0" smtClean="0">
              <a:latin typeface="Cambria" pitchFamily="18" charset="0"/>
            </a:rPr>
            <a:t>Проведение поверки и калибровки</a:t>
          </a:r>
          <a:endParaRPr lang="ru-RU" dirty="0">
            <a:latin typeface="Cambria" pitchFamily="18" charset="0"/>
          </a:endParaRPr>
        </a:p>
      </dgm:t>
    </dgm:pt>
    <dgm:pt modelId="{FEC05F95-3791-475E-A842-B1B1440A8EC8}" type="parTrans" cxnId="{0EC7B6DB-2CA7-41C2-A2B3-538B7A20EC2F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10DE546E-213F-4A99-8AFA-E6FC4B977E00}" type="sibTrans" cxnId="{0EC7B6DB-2CA7-41C2-A2B3-538B7A20EC2F}">
      <dgm:prSet/>
      <dgm:spPr/>
      <dgm:t>
        <a:bodyPr/>
        <a:lstStyle/>
        <a:p>
          <a:endParaRPr lang="ru-RU">
            <a:latin typeface="Cambria" pitchFamily="18" charset="0"/>
          </a:endParaRPr>
        </a:p>
      </dgm:t>
    </dgm:pt>
    <dgm:pt modelId="{5EF8B282-22C3-4CBA-8CCD-78ED19971206}" type="pres">
      <dgm:prSet presAssocID="{64427F0B-F240-4BD2-9939-71B414C9FBA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45770F-F957-460B-8AD5-A0E13CEC12FA}" type="pres">
      <dgm:prSet presAssocID="{60D9A16B-1B9C-40BD-8666-9177F13EDD1B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6A4272-DA49-44D9-97DE-EE58903498DB}" type="pres">
      <dgm:prSet presAssocID="{B6095664-D168-424D-A8FA-D4DD1B521FFE}" presName="sibTrans" presStyleLbl="sibTrans2D1" presStyleIdx="0" presStyleCnt="6"/>
      <dgm:spPr/>
      <dgm:t>
        <a:bodyPr/>
        <a:lstStyle/>
        <a:p>
          <a:endParaRPr lang="ru-RU"/>
        </a:p>
      </dgm:t>
    </dgm:pt>
    <dgm:pt modelId="{41FF92DD-3CAF-46F6-AB4A-C8EDF5C230F0}" type="pres">
      <dgm:prSet presAssocID="{B6095664-D168-424D-A8FA-D4DD1B521FFE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98732504-042E-45FF-AA32-AEB7B5717016}" type="pres">
      <dgm:prSet presAssocID="{480212E6-D15A-47CE-82BD-9501C19EDD2A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EF71BA-D02E-4265-B93E-17AB3DE077BF}" type="pres">
      <dgm:prSet presAssocID="{22E72A1B-2218-45C6-89E0-8231E41B25CA}" presName="sibTrans" presStyleLbl="sibTrans2D1" presStyleIdx="1" presStyleCnt="6"/>
      <dgm:spPr/>
      <dgm:t>
        <a:bodyPr/>
        <a:lstStyle/>
        <a:p>
          <a:endParaRPr lang="ru-RU"/>
        </a:p>
      </dgm:t>
    </dgm:pt>
    <dgm:pt modelId="{32B6BE45-AA81-44CF-B14F-5C986F35B46B}" type="pres">
      <dgm:prSet presAssocID="{22E72A1B-2218-45C6-89E0-8231E41B25CA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E169FA2C-9689-4F4F-B338-C0DC5012874D}" type="pres">
      <dgm:prSet presAssocID="{C70B3176-A117-456E-8EE8-05DBF503882A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763B45-E8FB-4E36-948B-147FD4E6D434}" type="pres">
      <dgm:prSet presAssocID="{DE39B765-AF3D-4805-A751-13F856F23FB5}" presName="sibTrans" presStyleLbl="sibTrans2D1" presStyleIdx="2" presStyleCnt="6"/>
      <dgm:spPr/>
      <dgm:t>
        <a:bodyPr/>
        <a:lstStyle/>
        <a:p>
          <a:endParaRPr lang="ru-RU"/>
        </a:p>
      </dgm:t>
    </dgm:pt>
    <dgm:pt modelId="{6322058A-EA2A-4604-9E64-FC362DF21450}" type="pres">
      <dgm:prSet presAssocID="{DE39B765-AF3D-4805-A751-13F856F23FB5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330FCC05-B804-4EEA-92A6-47F9F0EED023}" type="pres">
      <dgm:prSet presAssocID="{C4DF0AB2-B31C-4428-9D71-E74D4AC83EF5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35BE82-E45A-499D-A606-A7AFA9EEAF4A}" type="pres">
      <dgm:prSet presAssocID="{41560D84-8642-496F-9176-81A85FC9E617}" presName="sibTrans" presStyleLbl="sibTrans2D1" presStyleIdx="3" presStyleCnt="6"/>
      <dgm:spPr/>
      <dgm:t>
        <a:bodyPr/>
        <a:lstStyle/>
        <a:p>
          <a:endParaRPr lang="ru-RU"/>
        </a:p>
      </dgm:t>
    </dgm:pt>
    <dgm:pt modelId="{EC663C77-05E7-4798-9597-2F3C7BFA1FEC}" type="pres">
      <dgm:prSet presAssocID="{41560D84-8642-496F-9176-81A85FC9E617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A3B36771-8CD7-4801-9C10-2CCF50D706C7}" type="pres">
      <dgm:prSet presAssocID="{61786D13-023C-4D42-89BE-1F045F4F3322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89B05C-848F-4B69-9A82-F98BA7031E8B}" type="pres">
      <dgm:prSet presAssocID="{3C23058E-6C67-44CA-9F26-569CDFFE123C}" presName="sibTrans" presStyleLbl="sibTrans2D1" presStyleIdx="4" presStyleCnt="6"/>
      <dgm:spPr/>
      <dgm:t>
        <a:bodyPr/>
        <a:lstStyle/>
        <a:p>
          <a:endParaRPr lang="ru-RU"/>
        </a:p>
      </dgm:t>
    </dgm:pt>
    <dgm:pt modelId="{44097DEE-4BFE-4928-80E5-F334EC3E34D8}" type="pres">
      <dgm:prSet presAssocID="{3C23058E-6C67-44CA-9F26-569CDFFE123C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08524042-5F53-464A-9F35-5436A754E983}" type="pres">
      <dgm:prSet presAssocID="{1CD60BA0-88E0-4A2E-B33A-8DAC5609774F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D51C13-3FCC-4764-BC4A-9BFC23FF667F}" type="pres">
      <dgm:prSet presAssocID="{780826D4-6705-46CC-B81B-0994AF9189BA}" presName="sibTrans" presStyleLbl="sibTrans2D1" presStyleIdx="5" presStyleCnt="6"/>
      <dgm:spPr/>
      <dgm:t>
        <a:bodyPr/>
        <a:lstStyle/>
        <a:p>
          <a:endParaRPr lang="ru-RU"/>
        </a:p>
      </dgm:t>
    </dgm:pt>
    <dgm:pt modelId="{330C0A47-D324-4404-AEB2-24A86AF24545}" type="pres">
      <dgm:prSet presAssocID="{780826D4-6705-46CC-B81B-0994AF9189BA}" presName="connectorText" presStyleLbl="sibTrans2D1" presStyleIdx="5" presStyleCnt="6"/>
      <dgm:spPr/>
      <dgm:t>
        <a:bodyPr/>
        <a:lstStyle/>
        <a:p>
          <a:endParaRPr lang="ru-RU"/>
        </a:p>
      </dgm:t>
    </dgm:pt>
    <dgm:pt modelId="{5A153DA4-1A34-4239-B7DE-3FFF51B8D516}" type="pres">
      <dgm:prSet presAssocID="{C1B43D05-676E-443C-AB4A-508DC0505292}" presName="node" presStyleLbl="node1" presStyleIdx="6" presStyleCnt="7" custLinFactNeighborX="-529" custLinFactNeighborY="-82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C9CD60-CE6A-4BEC-867E-3A76367338A2}" type="presOf" srcId="{3C23058E-6C67-44CA-9F26-569CDFFE123C}" destId="{2F89B05C-848F-4B69-9A82-F98BA7031E8B}" srcOrd="0" destOrd="0" presId="urn:microsoft.com/office/officeart/2005/8/layout/process5"/>
    <dgm:cxn modelId="{4C29BB03-31A1-42D7-8EEB-4A3AC4C4D6E1}" type="presOf" srcId="{22E72A1B-2218-45C6-89E0-8231E41B25CA}" destId="{B9EF71BA-D02E-4265-B93E-17AB3DE077BF}" srcOrd="0" destOrd="0" presId="urn:microsoft.com/office/officeart/2005/8/layout/process5"/>
    <dgm:cxn modelId="{457EE2F4-905E-4441-8493-62F27904E930}" type="presOf" srcId="{DE39B765-AF3D-4805-A751-13F856F23FB5}" destId="{6322058A-EA2A-4604-9E64-FC362DF21450}" srcOrd="1" destOrd="0" presId="urn:microsoft.com/office/officeart/2005/8/layout/process5"/>
    <dgm:cxn modelId="{1F40AC27-7B9B-4C40-A137-A5818BC2C72C}" srcId="{64427F0B-F240-4BD2-9939-71B414C9FBAA}" destId="{60D9A16B-1B9C-40BD-8666-9177F13EDD1B}" srcOrd="0" destOrd="0" parTransId="{BE456AB7-8394-4C56-8A09-C6CFD2B25293}" sibTransId="{B6095664-D168-424D-A8FA-D4DD1B521FFE}"/>
    <dgm:cxn modelId="{5382D5BC-5D8E-46F3-82DD-7D3BBAF7180C}" type="presOf" srcId="{DE39B765-AF3D-4805-A751-13F856F23FB5}" destId="{D2763B45-E8FB-4E36-948B-147FD4E6D434}" srcOrd="0" destOrd="0" presId="urn:microsoft.com/office/officeart/2005/8/layout/process5"/>
    <dgm:cxn modelId="{EE5C017C-62FB-45C6-BAFB-034055AFC4B2}" type="presOf" srcId="{C4DF0AB2-B31C-4428-9D71-E74D4AC83EF5}" destId="{330FCC05-B804-4EEA-92A6-47F9F0EED023}" srcOrd="0" destOrd="0" presId="urn:microsoft.com/office/officeart/2005/8/layout/process5"/>
    <dgm:cxn modelId="{F9A2C415-D2D7-4D3F-B65A-7A6FE274A415}" srcId="{64427F0B-F240-4BD2-9939-71B414C9FBAA}" destId="{480212E6-D15A-47CE-82BD-9501C19EDD2A}" srcOrd="1" destOrd="0" parTransId="{479F4732-E754-42EB-BDD7-756F4AE50254}" sibTransId="{22E72A1B-2218-45C6-89E0-8231E41B25CA}"/>
    <dgm:cxn modelId="{095D7EB0-3CAD-4FC1-9C76-A640BA40CF92}" type="presOf" srcId="{41560D84-8642-496F-9176-81A85FC9E617}" destId="{EC663C77-05E7-4798-9597-2F3C7BFA1FEC}" srcOrd="1" destOrd="0" presId="urn:microsoft.com/office/officeart/2005/8/layout/process5"/>
    <dgm:cxn modelId="{9D39883F-1477-4DB6-9D6D-DCA3AEC40470}" type="presOf" srcId="{C1B43D05-676E-443C-AB4A-508DC0505292}" destId="{5A153DA4-1A34-4239-B7DE-3FFF51B8D516}" srcOrd="0" destOrd="0" presId="urn:microsoft.com/office/officeart/2005/8/layout/process5"/>
    <dgm:cxn modelId="{AEB7FEE9-E9B1-4E48-B4F0-1D5008A1A73C}" srcId="{64427F0B-F240-4BD2-9939-71B414C9FBAA}" destId="{C70B3176-A117-456E-8EE8-05DBF503882A}" srcOrd="2" destOrd="0" parTransId="{9FA4DCCC-D3F6-4F17-B080-D2D5C3325E10}" sibTransId="{DE39B765-AF3D-4805-A751-13F856F23FB5}"/>
    <dgm:cxn modelId="{E77DF9B6-54DD-49C4-AD4A-EE9577F8CA4A}" type="presOf" srcId="{C70B3176-A117-456E-8EE8-05DBF503882A}" destId="{E169FA2C-9689-4F4F-B338-C0DC5012874D}" srcOrd="0" destOrd="0" presId="urn:microsoft.com/office/officeart/2005/8/layout/process5"/>
    <dgm:cxn modelId="{5C9E5E06-26DB-4F60-A92C-108A5B9E5B7E}" type="presOf" srcId="{780826D4-6705-46CC-B81B-0994AF9189BA}" destId="{B3D51C13-3FCC-4764-BC4A-9BFC23FF667F}" srcOrd="0" destOrd="0" presId="urn:microsoft.com/office/officeart/2005/8/layout/process5"/>
    <dgm:cxn modelId="{980955CC-770A-49BB-B283-414A7C2F07D3}" type="presOf" srcId="{480212E6-D15A-47CE-82BD-9501C19EDD2A}" destId="{98732504-042E-45FF-AA32-AEB7B5717016}" srcOrd="0" destOrd="0" presId="urn:microsoft.com/office/officeart/2005/8/layout/process5"/>
    <dgm:cxn modelId="{AA3708BA-1A07-4777-960C-D82DBA6324B6}" type="presOf" srcId="{780826D4-6705-46CC-B81B-0994AF9189BA}" destId="{330C0A47-D324-4404-AEB2-24A86AF24545}" srcOrd="1" destOrd="0" presId="urn:microsoft.com/office/officeart/2005/8/layout/process5"/>
    <dgm:cxn modelId="{0503873B-1C15-445C-811D-CFCF647D7CE4}" type="presOf" srcId="{B6095664-D168-424D-A8FA-D4DD1B521FFE}" destId="{41FF92DD-3CAF-46F6-AB4A-C8EDF5C230F0}" srcOrd="1" destOrd="0" presId="urn:microsoft.com/office/officeart/2005/8/layout/process5"/>
    <dgm:cxn modelId="{0EC7B6DB-2CA7-41C2-A2B3-538B7A20EC2F}" srcId="{64427F0B-F240-4BD2-9939-71B414C9FBAA}" destId="{C1B43D05-676E-443C-AB4A-508DC0505292}" srcOrd="6" destOrd="0" parTransId="{FEC05F95-3791-475E-A842-B1B1440A8EC8}" sibTransId="{10DE546E-213F-4A99-8AFA-E6FC4B977E00}"/>
    <dgm:cxn modelId="{A8E89532-E7BE-4DD2-980A-2B5678B806FE}" srcId="{64427F0B-F240-4BD2-9939-71B414C9FBAA}" destId="{61786D13-023C-4D42-89BE-1F045F4F3322}" srcOrd="4" destOrd="0" parTransId="{421B6DB6-134D-4500-8DBD-869C0C3A5C53}" sibTransId="{3C23058E-6C67-44CA-9F26-569CDFFE123C}"/>
    <dgm:cxn modelId="{77CCD26D-69CF-41A5-B2CA-A80C3FF7BDF3}" type="presOf" srcId="{64427F0B-F240-4BD2-9939-71B414C9FBAA}" destId="{5EF8B282-22C3-4CBA-8CCD-78ED19971206}" srcOrd="0" destOrd="0" presId="urn:microsoft.com/office/officeart/2005/8/layout/process5"/>
    <dgm:cxn modelId="{CE4B9221-3D1A-4DE4-9BDE-25490BDE504F}" type="presOf" srcId="{22E72A1B-2218-45C6-89E0-8231E41B25CA}" destId="{32B6BE45-AA81-44CF-B14F-5C986F35B46B}" srcOrd="1" destOrd="0" presId="urn:microsoft.com/office/officeart/2005/8/layout/process5"/>
    <dgm:cxn modelId="{724144AB-673B-435F-B64E-B56970E0B20E}" type="presOf" srcId="{B6095664-D168-424D-A8FA-D4DD1B521FFE}" destId="{D76A4272-DA49-44D9-97DE-EE58903498DB}" srcOrd="0" destOrd="0" presId="urn:microsoft.com/office/officeart/2005/8/layout/process5"/>
    <dgm:cxn modelId="{171EBEAB-681D-4CFE-8674-CFC33BA350F9}" srcId="{64427F0B-F240-4BD2-9939-71B414C9FBAA}" destId="{1CD60BA0-88E0-4A2E-B33A-8DAC5609774F}" srcOrd="5" destOrd="0" parTransId="{AA15DB81-75A3-44C3-A84A-A0A0CAD31F31}" sibTransId="{780826D4-6705-46CC-B81B-0994AF9189BA}"/>
    <dgm:cxn modelId="{E5F579DC-DD6B-4E91-B1D0-FFB5F2BD4F0F}" type="presOf" srcId="{1CD60BA0-88E0-4A2E-B33A-8DAC5609774F}" destId="{08524042-5F53-464A-9F35-5436A754E983}" srcOrd="0" destOrd="0" presId="urn:microsoft.com/office/officeart/2005/8/layout/process5"/>
    <dgm:cxn modelId="{2778E53E-0A82-4379-9DA6-80396E01D468}" type="presOf" srcId="{3C23058E-6C67-44CA-9F26-569CDFFE123C}" destId="{44097DEE-4BFE-4928-80E5-F334EC3E34D8}" srcOrd="1" destOrd="0" presId="urn:microsoft.com/office/officeart/2005/8/layout/process5"/>
    <dgm:cxn modelId="{1D2EC90B-07AB-4C1F-AD97-7A49252305DC}" type="presOf" srcId="{60D9A16B-1B9C-40BD-8666-9177F13EDD1B}" destId="{3545770F-F957-460B-8AD5-A0E13CEC12FA}" srcOrd="0" destOrd="0" presId="urn:microsoft.com/office/officeart/2005/8/layout/process5"/>
    <dgm:cxn modelId="{53C61903-1E73-441C-80CA-7C14286C8DBE}" srcId="{64427F0B-F240-4BD2-9939-71B414C9FBAA}" destId="{C4DF0AB2-B31C-4428-9D71-E74D4AC83EF5}" srcOrd="3" destOrd="0" parTransId="{9C63F58C-B5A4-45E5-8C46-BD5C1F5CB103}" sibTransId="{41560D84-8642-496F-9176-81A85FC9E617}"/>
    <dgm:cxn modelId="{8A63F1C4-C83B-4EE9-A1D0-FEEDA5DA30C4}" type="presOf" srcId="{61786D13-023C-4D42-89BE-1F045F4F3322}" destId="{A3B36771-8CD7-4801-9C10-2CCF50D706C7}" srcOrd="0" destOrd="0" presId="urn:microsoft.com/office/officeart/2005/8/layout/process5"/>
    <dgm:cxn modelId="{9DE4623F-6D74-4D2B-8E2A-AECB44276C79}" type="presOf" srcId="{41560D84-8642-496F-9176-81A85FC9E617}" destId="{AF35BE82-E45A-499D-A606-A7AFA9EEAF4A}" srcOrd="0" destOrd="0" presId="urn:microsoft.com/office/officeart/2005/8/layout/process5"/>
    <dgm:cxn modelId="{6EE43D7B-6375-43DB-A6AA-2B39CE472386}" type="presParOf" srcId="{5EF8B282-22C3-4CBA-8CCD-78ED19971206}" destId="{3545770F-F957-460B-8AD5-A0E13CEC12FA}" srcOrd="0" destOrd="0" presId="urn:microsoft.com/office/officeart/2005/8/layout/process5"/>
    <dgm:cxn modelId="{22981A93-BCD7-4B82-B9FE-F8FC13DB2E6A}" type="presParOf" srcId="{5EF8B282-22C3-4CBA-8CCD-78ED19971206}" destId="{D76A4272-DA49-44D9-97DE-EE58903498DB}" srcOrd="1" destOrd="0" presId="urn:microsoft.com/office/officeart/2005/8/layout/process5"/>
    <dgm:cxn modelId="{A4139649-3634-492C-8C50-B103A14D10D2}" type="presParOf" srcId="{D76A4272-DA49-44D9-97DE-EE58903498DB}" destId="{41FF92DD-3CAF-46F6-AB4A-C8EDF5C230F0}" srcOrd="0" destOrd="0" presId="urn:microsoft.com/office/officeart/2005/8/layout/process5"/>
    <dgm:cxn modelId="{DC263524-76DD-4ED8-BBD7-4D20D7F215A9}" type="presParOf" srcId="{5EF8B282-22C3-4CBA-8CCD-78ED19971206}" destId="{98732504-042E-45FF-AA32-AEB7B5717016}" srcOrd="2" destOrd="0" presId="urn:microsoft.com/office/officeart/2005/8/layout/process5"/>
    <dgm:cxn modelId="{C1944391-01B8-4F16-87BB-048D82FAC49C}" type="presParOf" srcId="{5EF8B282-22C3-4CBA-8CCD-78ED19971206}" destId="{B9EF71BA-D02E-4265-B93E-17AB3DE077BF}" srcOrd="3" destOrd="0" presId="urn:microsoft.com/office/officeart/2005/8/layout/process5"/>
    <dgm:cxn modelId="{230FCF74-E0B0-41A7-A8BC-97D10979B6B8}" type="presParOf" srcId="{B9EF71BA-D02E-4265-B93E-17AB3DE077BF}" destId="{32B6BE45-AA81-44CF-B14F-5C986F35B46B}" srcOrd="0" destOrd="0" presId="urn:microsoft.com/office/officeart/2005/8/layout/process5"/>
    <dgm:cxn modelId="{E3074C02-8897-4FAC-9BA7-87E7764F9602}" type="presParOf" srcId="{5EF8B282-22C3-4CBA-8CCD-78ED19971206}" destId="{E169FA2C-9689-4F4F-B338-C0DC5012874D}" srcOrd="4" destOrd="0" presId="urn:microsoft.com/office/officeart/2005/8/layout/process5"/>
    <dgm:cxn modelId="{8E70C4A8-618A-4C79-BF9D-87038775068E}" type="presParOf" srcId="{5EF8B282-22C3-4CBA-8CCD-78ED19971206}" destId="{D2763B45-E8FB-4E36-948B-147FD4E6D434}" srcOrd="5" destOrd="0" presId="urn:microsoft.com/office/officeart/2005/8/layout/process5"/>
    <dgm:cxn modelId="{2F672436-C1BE-448B-A2EE-1F4A7D61FD20}" type="presParOf" srcId="{D2763B45-E8FB-4E36-948B-147FD4E6D434}" destId="{6322058A-EA2A-4604-9E64-FC362DF21450}" srcOrd="0" destOrd="0" presId="urn:microsoft.com/office/officeart/2005/8/layout/process5"/>
    <dgm:cxn modelId="{827916DC-1F89-4248-9825-B6E2362FBC98}" type="presParOf" srcId="{5EF8B282-22C3-4CBA-8CCD-78ED19971206}" destId="{330FCC05-B804-4EEA-92A6-47F9F0EED023}" srcOrd="6" destOrd="0" presId="urn:microsoft.com/office/officeart/2005/8/layout/process5"/>
    <dgm:cxn modelId="{5D387FA6-FE61-4D57-AB43-6E805E816CE5}" type="presParOf" srcId="{5EF8B282-22C3-4CBA-8CCD-78ED19971206}" destId="{AF35BE82-E45A-499D-A606-A7AFA9EEAF4A}" srcOrd="7" destOrd="0" presId="urn:microsoft.com/office/officeart/2005/8/layout/process5"/>
    <dgm:cxn modelId="{9668D3FC-68BF-4754-9E6D-DF6FEF3D3558}" type="presParOf" srcId="{AF35BE82-E45A-499D-A606-A7AFA9EEAF4A}" destId="{EC663C77-05E7-4798-9597-2F3C7BFA1FEC}" srcOrd="0" destOrd="0" presId="urn:microsoft.com/office/officeart/2005/8/layout/process5"/>
    <dgm:cxn modelId="{261B3845-9A99-4727-B519-B0B606D7D894}" type="presParOf" srcId="{5EF8B282-22C3-4CBA-8CCD-78ED19971206}" destId="{A3B36771-8CD7-4801-9C10-2CCF50D706C7}" srcOrd="8" destOrd="0" presId="urn:microsoft.com/office/officeart/2005/8/layout/process5"/>
    <dgm:cxn modelId="{20F223CB-6373-458D-8E0F-7009D93B29FC}" type="presParOf" srcId="{5EF8B282-22C3-4CBA-8CCD-78ED19971206}" destId="{2F89B05C-848F-4B69-9A82-F98BA7031E8B}" srcOrd="9" destOrd="0" presId="urn:microsoft.com/office/officeart/2005/8/layout/process5"/>
    <dgm:cxn modelId="{21CE572F-7E5B-40D2-99F5-1C7F79921BC7}" type="presParOf" srcId="{2F89B05C-848F-4B69-9A82-F98BA7031E8B}" destId="{44097DEE-4BFE-4928-80E5-F334EC3E34D8}" srcOrd="0" destOrd="0" presId="urn:microsoft.com/office/officeart/2005/8/layout/process5"/>
    <dgm:cxn modelId="{D335AB72-4DC3-4C13-9052-D5B1AD581491}" type="presParOf" srcId="{5EF8B282-22C3-4CBA-8CCD-78ED19971206}" destId="{08524042-5F53-464A-9F35-5436A754E983}" srcOrd="10" destOrd="0" presId="urn:microsoft.com/office/officeart/2005/8/layout/process5"/>
    <dgm:cxn modelId="{BEC80633-62CB-4CAF-8D3F-034817B90268}" type="presParOf" srcId="{5EF8B282-22C3-4CBA-8CCD-78ED19971206}" destId="{B3D51C13-3FCC-4764-BC4A-9BFC23FF667F}" srcOrd="11" destOrd="0" presId="urn:microsoft.com/office/officeart/2005/8/layout/process5"/>
    <dgm:cxn modelId="{752BABA5-80EA-4056-9CC9-0F6CC2716998}" type="presParOf" srcId="{B3D51C13-3FCC-4764-BC4A-9BFC23FF667F}" destId="{330C0A47-D324-4404-AEB2-24A86AF24545}" srcOrd="0" destOrd="0" presId="urn:microsoft.com/office/officeart/2005/8/layout/process5"/>
    <dgm:cxn modelId="{BC489F3A-FA15-4D32-8086-8B5EEE6B0FD5}" type="presParOf" srcId="{5EF8B282-22C3-4CBA-8CCD-78ED19971206}" destId="{5A153DA4-1A34-4239-B7DE-3FFF51B8D516}" srcOrd="1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45770F-F957-460B-8AD5-A0E13CEC12FA}">
      <dsp:nvSpPr>
        <dsp:cNvPr id="0" name=""/>
        <dsp:cNvSpPr/>
      </dsp:nvSpPr>
      <dsp:spPr>
        <a:xfrm>
          <a:off x="586420" y="470"/>
          <a:ext cx="1956136" cy="11736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  <a:gs pos="30000">
              <a:schemeClr val="accent2">
                <a:alpha val="90000"/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45000">
              <a:schemeClr val="accent2">
                <a:alpha val="90000"/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73000">
              <a:schemeClr val="accent2">
                <a:alpha val="90000"/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Cambria" pitchFamily="18" charset="0"/>
            </a:rPr>
            <a:t>Метрологическая экспертиза технической документации</a:t>
          </a:r>
          <a:endParaRPr lang="ru-RU" sz="1200" kern="1200" dirty="0">
            <a:latin typeface="Cambria" pitchFamily="18" charset="0"/>
          </a:endParaRPr>
        </a:p>
      </dsp:txBody>
      <dsp:txXfrm>
        <a:off x="620796" y="34846"/>
        <a:ext cx="1887384" cy="1104929"/>
      </dsp:txXfrm>
    </dsp:sp>
    <dsp:sp modelId="{D76A4272-DA49-44D9-97DE-EE58903498DB}">
      <dsp:nvSpPr>
        <dsp:cNvPr id="0" name=""/>
        <dsp:cNvSpPr/>
      </dsp:nvSpPr>
      <dsp:spPr>
        <a:xfrm>
          <a:off x="2714697" y="344750"/>
          <a:ext cx="414700" cy="4851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  <a:gs pos="30000">
              <a:schemeClr val="accent2">
                <a:shade val="90000"/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45000">
              <a:schemeClr val="accent2">
                <a:shade val="90000"/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55000">
              <a:schemeClr val="accent2">
                <a:shade val="90000"/>
                <a:hueOff val="0"/>
                <a:satOff val="0"/>
                <a:lumOff val="0"/>
                <a:alphaOff val="0"/>
                <a:tint val="66000"/>
                <a:satMod val="200000"/>
              </a:schemeClr>
            </a:gs>
            <a:gs pos="73000">
              <a:schemeClr val="accent2">
                <a:shade val="90000"/>
                <a:hueOff val="0"/>
                <a:satOff val="0"/>
                <a:lumOff val="0"/>
                <a:alphaOff val="0"/>
                <a:tint val="61000"/>
                <a:satMod val="200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latin typeface="Cambria" pitchFamily="18" charset="0"/>
          </a:endParaRPr>
        </a:p>
      </dsp:txBody>
      <dsp:txXfrm>
        <a:off x="2714697" y="441774"/>
        <a:ext cx="290290" cy="291073"/>
      </dsp:txXfrm>
    </dsp:sp>
    <dsp:sp modelId="{98732504-042E-45FF-AA32-AEB7B5717016}">
      <dsp:nvSpPr>
        <dsp:cNvPr id="0" name=""/>
        <dsp:cNvSpPr/>
      </dsp:nvSpPr>
      <dsp:spPr>
        <a:xfrm>
          <a:off x="3325011" y="470"/>
          <a:ext cx="1956136" cy="11736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6667"/>
                <a:tint val="45000"/>
                <a:satMod val="200000"/>
              </a:schemeClr>
            </a:gs>
            <a:gs pos="30000">
              <a:schemeClr val="accent2">
                <a:alpha val="90000"/>
                <a:hueOff val="0"/>
                <a:satOff val="0"/>
                <a:lumOff val="0"/>
                <a:alphaOff val="-6667"/>
                <a:tint val="61000"/>
                <a:satMod val="200000"/>
              </a:schemeClr>
            </a:gs>
            <a:gs pos="45000">
              <a:schemeClr val="accent2">
                <a:alpha val="90000"/>
                <a:hueOff val="0"/>
                <a:satOff val="0"/>
                <a:lumOff val="0"/>
                <a:alphaOff val="-6667"/>
                <a:tint val="66000"/>
                <a:satMod val="200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6667"/>
                <a:tint val="66000"/>
                <a:satMod val="200000"/>
              </a:schemeClr>
            </a:gs>
            <a:gs pos="73000">
              <a:schemeClr val="accent2">
                <a:alpha val="90000"/>
                <a:hueOff val="0"/>
                <a:satOff val="0"/>
                <a:lumOff val="0"/>
                <a:alphaOff val="-6667"/>
                <a:tint val="61000"/>
                <a:satMod val="2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6667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Cambria" pitchFamily="18" charset="0"/>
            </a:rPr>
            <a:t>Разработка, экспертиза и аттестация методик выполнения измерений (МВИ)</a:t>
          </a:r>
          <a:endParaRPr lang="ru-RU" sz="1200" kern="1200" dirty="0">
            <a:latin typeface="Cambria" pitchFamily="18" charset="0"/>
          </a:endParaRPr>
        </a:p>
      </dsp:txBody>
      <dsp:txXfrm>
        <a:off x="3359387" y="34846"/>
        <a:ext cx="1887384" cy="1104929"/>
      </dsp:txXfrm>
    </dsp:sp>
    <dsp:sp modelId="{B9EF71BA-D02E-4265-B93E-17AB3DE077BF}">
      <dsp:nvSpPr>
        <dsp:cNvPr id="0" name=""/>
        <dsp:cNvSpPr/>
      </dsp:nvSpPr>
      <dsp:spPr>
        <a:xfrm>
          <a:off x="5453288" y="344750"/>
          <a:ext cx="414700" cy="4851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19967"/>
                <a:satOff val="103"/>
                <a:lumOff val="3873"/>
                <a:alphaOff val="0"/>
                <a:tint val="45000"/>
                <a:satMod val="200000"/>
              </a:schemeClr>
            </a:gs>
            <a:gs pos="30000">
              <a:schemeClr val="accent2">
                <a:shade val="90000"/>
                <a:hueOff val="19967"/>
                <a:satOff val="103"/>
                <a:lumOff val="3873"/>
                <a:alphaOff val="0"/>
                <a:tint val="61000"/>
                <a:satMod val="200000"/>
              </a:schemeClr>
            </a:gs>
            <a:gs pos="45000">
              <a:schemeClr val="accent2">
                <a:shade val="90000"/>
                <a:hueOff val="19967"/>
                <a:satOff val="103"/>
                <a:lumOff val="3873"/>
                <a:alphaOff val="0"/>
                <a:tint val="66000"/>
                <a:satMod val="200000"/>
              </a:schemeClr>
            </a:gs>
            <a:gs pos="55000">
              <a:schemeClr val="accent2">
                <a:shade val="90000"/>
                <a:hueOff val="19967"/>
                <a:satOff val="103"/>
                <a:lumOff val="3873"/>
                <a:alphaOff val="0"/>
                <a:tint val="66000"/>
                <a:satMod val="200000"/>
              </a:schemeClr>
            </a:gs>
            <a:gs pos="73000">
              <a:schemeClr val="accent2">
                <a:shade val="90000"/>
                <a:hueOff val="19967"/>
                <a:satOff val="103"/>
                <a:lumOff val="3873"/>
                <a:alphaOff val="0"/>
                <a:tint val="61000"/>
                <a:satMod val="200000"/>
              </a:schemeClr>
            </a:gs>
            <a:gs pos="100000">
              <a:schemeClr val="accent2">
                <a:shade val="90000"/>
                <a:hueOff val="19967"/>
                <a:satOff val="103"/>
                <a:lumOff val="3873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latin typeface="Cambria" pitchFamily="18" charset="0"/>
          </a:endParaRPr>
        </a:p>
      </dsp:txBody>
      <dsp:txXfrm>
        <a:off x="5453288" y="441774"/>
        <a:ext cx="290290" cy="291073"/>
      </dsp:txXfrm>
    </dsp:sp>
    <dsp:sp modelId="{E169FA2C-9689-4F4F-B338-C0DC5012874D}">
      <dsp:nvSpPr>
        <dsp:cNvPr id="0" name=""/>
        <dsp:cNvSpPr/>
      </dsp:nvSpPr>
      <dsp:spPr>
        <a:xfrm>
          <a:off x="6063602" y="470"/>
          <a:ext cx="1956136" cy="11736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tint val="45000"/>
                <a:satMod val="200000"/>
              </a:schemeClr>
            </a:gs>
            <a:gs pos="30000">
              <a:schemeClr val="accent2">
                <a:alpha val="90000"/>
                <a:hueOff val="0"/>
                <a:satOff val="0"/>
                <a:lumOff val="0"/>
                <a:alphaOff val="-13333"/>
                <a:tint val="61000"/>
                <a:satMod val="200000"/>
              </a:schemeClr>
            </a:gs>
            <a:gs pos="45000">
              <a:schemeClr val="accent2">
                <a:alpha val="90000"/>
                <a:hueOff val="0"/>
                <a:satOff val="0"/>
                <a:lumOff val="0"/>
                <a:alphaOff val="-13333"/>
                <a:tint val="66000"/>
                <a:satMod val="200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13333"/>
                <a:tint val="66000"/>
                <a:satMod val="200000"/>
              </a:schemeClr>
            </a:gs>
            <a:gs pos="73000">
              <a:schemeClr val="accent2">
                <a:alpha val="90000"/>
                <a:hueOff val="0"/>
                <a:satOff val="0"/>
                <a:lumOff val="0"/>
                <a:alphaOff val="-13333"/>
                <a:tint val="61000"/>
                <a:satMod val="2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Cambria" pitchFamily="18" charset="0"/>
            </a:rPr>
            <a:t>Разработка метрологической документации</a:t>
          </a:r>
          <a:endParaRPr lang="ru-RU" sz="1200" kern="1200" dirty="0">
            <a:latin typeface="Cambria" pitchFamily="18" charset="0"/>
          </a:endParaRPr>
        </a:p>
      </dsp:txBody>
      <dsp:txXfrm>
        <a:off x="6097978" y="34846"/>
        <a:ext cx="1887384" cy="1104929"/>
      </dsp:txXfrm>
    </dsp:sp>
    <dsp:sp modelId="{D2763B45-E8FB-4E36-948B-147FD4E6D434}">
      <dsp:nvSpPr>
        <dsp:cNvPr id="0" name=""/>
        <dsp:cNvSpPr/>
      </dsp:nvSpPr>
      <dsp:spPr>
        <a:xfrm rot="5400000">
          <a:off x="6834320" y="1311082"/>
          <a:ext cx="414700" cy="4851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39934"/>
                <a:satOff val="205"/>
                <a:lumOff val="7745"/>
                <a:alphaOff val="0"/>
                <a:tint val="45000"/>
                <a:satMod val="200000"/>
              </a:schemeClr>
            </a:gs>
            <a:gs pos="30000">
              <a:schemeClr val="accent2">
                <a:shade val="90000"/>
                <a:hueOff val="39934"/>
                <a:satOff val="205"/>
                <a:lumOff val="7745"/>
                <a:alphaOff val="0"/>
                <a:tint val="61000"/>
                <a:satMod val="200000"/>
              </a:schemeClr>
            </a:gs>
            <a:gs pos="45000">
              <a:schemeClr val="accent2">
                <a:shade val="90000"/>
                <a:hueOff val="39934"/>
                <a:satOff val="205"/>
                <a:lumOff val="7745"/>
                <a:alphaOff val="0"/>
                <a:tint val="66000"/>
                <a:satMod val="200000"/>
              </a:schemeClr>
            </a:gs>
            <a:gs pos="55000">
              <a:schemeClr val="accent2">
                <a:shade val="90000"/>
                <a:hueOff val="39934"/>
                <a:satOff val="205"/>
                <a:lumOff val="7745"/>
                <a:alphaOff val="0"/>
                <a:tint val="66000"/>
                <a:satMod val="200000"/>
              </a:schemeClr>
            </a:gs>
            <a:gs pos="73000">
              <a:schemeClr val="accent2">
                <a:shade val="90000"/>
                <a:hueOff val="39934"/>
                <a:satOff val="205"/>
                <a:lumOff val="7745"/>
                <a:alphaOff val="0"/>
                <a:tint val="61000"/>
                <a:satMod val="200000"/>
              </a:schemeClr>
            </a:gs>
            <a:gs pos="100000">
              <a:schemeClr val="accent2">
                <a:shade val="90000"/>
                <a:hueOff val="39934"/>
                <a:satOff val="205"/>
                <a:lumOff val="7745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latin typeface="Cambria" pitchFamily="18" charset="0"/>
          </a:endParaRPr>
        </a:p>
      </dsp:txBody>
      <dsp:txXfrm rot="-5400000">
        <a:off x="6896134" y="1346292"/>
        <a:ext cx="291073" cy="290290"/>
      </dsp:txXfrm>
    </dsp:sp>
    <dsp:sp modelId="{330FCC05-B804-4EEA-92A6-47F9F0EED023}">
      <dsp:nvSpPr>
        <dsp:cNvPr id="0" name=""/>
        <dsp:cNvSpPr/>
      </dsp:nvSpPr>
      <dsp:spPr>
        <a:xfrm>
          <a:off x="6063602" y="1956607"/>
          <a:ext cx="1956136" cy="11736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tint val="45000"/>
                <a:satMod val="200000"/>
              </a:schemeClr>
            </a:gs>
            <a:gs pos="30000">
              <a:schemeClr val="accent2">
                <a:alpha val="90000"/>
                <a:hueOff val="0"/>
                <a:satOff val="0"/>
                <a:lumOff val="0"/>
                <a:alphaOff val="-20000"/>
                <a:tint val="61000"/>
                <a:satMod val="200000"/>
              </a:schemeClr>
            </a:gs>
            <a:gs pos="45000">
              <a:schemeClr val="accent2">
                <a:alpha val="90000"/>
                <a:hueOff val="0"/>
                <a:satOff val="0"/>
                <a:lumOff val="0"/>
                <a:alphaOff val="-20000"/>
                <a:tint val="66000"/>
                <a:satMod val="200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20000"/>
                <a:tint val="66000"/>
                <a:satMod val="200000"/>
              </a:schemeClr>
            </a:gs>
            <a:gs pos="73000">
              <a:schemeClr val="accent2">
                <a:alpha val="90000"/>
                <a:hueOff val="0"/>
                <a:satOff val="0"/>
                <a:lumOff val="0"/>
                <a:alphaOff val="-20000"/>
                <a:tint val="61000"/>
                <a:satMod val="2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Cambria" pitchFamily="18" charset="0"/>
            </a:rPr>
            <a:t>Проведение испытаний в целях утверждения типа</a:t>
          </a:r>
          <a:endParaRPr lang="ru-RU" sz="1200" kern="1200" dirty="0">
            <a:latin typeface="Cambria" pitchFamily="18" charset="0"/>
          </a:endParaRPr>
        </a:p>
      </dsp:txBody>
      <dsp:txXfrm>
        <a:off x="6097978" y="1990983"/>
        <a:ext cx="1887384" cy="1104929"/>
      </dsp:txXfrm>
    </dsp:sp>
    <dsp:sp modelId="{AF35BE82-E45A-499D-A606-A7AFA9EEAF4A}">
      <dsp:nvSpPr>
        <dsp:cNvPr id="0" name=""/>
        <dsp:cNvSpPr/>
      </dsp:nvSpPr>
      <dsp:spPr>
        <a:xfrm rot="10800000">
          <a:off x="5476761" y="2300887"/>
          <a:ext cx="414700" cy="4851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59901"/>
                <a:satOff val="308"/>
                <a:lumOff val="11618"/>
                <a:alphaOff val="0"/>
                <a:tint val="45000"/>
                <a:satMod val="200000"/>
              </a:schemeClr>
            </a:gs>
            <a:gs pos="30000">
              <a:schemeClr val="accent2">
                <a:shade val="90000"/>
                <a:hueOff val="59901"/>
                <a:satOff val="308"/>
                <a:lumOff val="11618"/>
                <a:alphaOff val="0"/>
                <a:tint val="61000"/>
                <a:satMod val="200000"/>
              </a:schemeClr>
            </a:gs>
            <a:gs pos="45000">
              <a:schemeClr val="accent2">
                <a:shade val="90000"/>
                <a:hueOff val="59901"/>
                <a:satOff val="308"/>
                <a:lumOff val="11618"/>
                <a:alphaOff val="0"/>
                <a:tint val="66000"/>
                <a:satMod val="200000"/>
              </a:schemeClr>
            </a:gs>
            <a:gs pos="55000">
              <a:schemeClr val="accent2">
                <a:shade val="90000"/>
                <a:hueOff val="59901"/>
                <a:satOff val="308"/>
                <a:lumOff val="11618"/>
                <a:alphaOff val="0"/>
                <a:tint val="66000"/>
                <a:satMod val="200000"/>
              </a:schemeClr>
            </a:gs>
            <a:gs pos="73000">
              <a:schemeClr val="accent2">
                <a:shade val="90000"/>
                <a:hueOff val="59901"/>
                <a:satOff val="308"/>
                <a:lumOff val="11618"/>
                <a:alphaOff val="0"/>
                <a:tint val="61000"/>
                <a:satMod val="200000"/>
              </a:schemeClr>
            </a:gs>
            <a:gs pos="100000">
              <a:schemeClr val="accent2">
                <a:shade val="90000"/>
                <a:hueOff val="59901"/>
                <a:satOff val="308"/>
                <a:lumOff val="11618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latin typeface="Cambria" pitchFamily="18" charset="0"/>
          </a:endParaRPr>
        </a:p>
      </dsp:txBody>
      <dsp:txXfrm rot="10800000">
        <a:off x="5601171" y="2397911"/>
        <a:ext cx="290290" cy="291073"/>
      </dsp:txXfrm>
    </dsp:sp>
    <dsp:sp modelId="{A3B36771-8CD7-4801-9C10-2CCF50D706C7}">
      <dsp:nvSpPr>
        <dsp:cNvPr id="0" name=""/>
        <dsp:cNvSpPr/>
      </dsp:nvSpPr>
      <dsp:spPr>
        <a:xfrm>
          <a:off x="3325011" y="1956607"/>
          <a:ext cx="1956136" cy="11736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tint val="45000"/>
                <a:satMod val="200000"/>
              </a:schemeClr>
            </a:gs>
            <a:gs pos="30000">
              <a:schemeClr val="accent2">
                <a:alpha val="90000"/>
                <a:hueOff val="0"/>
                <a:satOff val="0"/>
                <a:lumOff val="0"/>
                <a:alphaOff val="-26667"/>
                <a:tint val="61000"/>
                <a:satMod val="200000"/>
              </a:schemeClr>
            </a:gs>
            <a:gs pos="45000">
              <a:schemeClr val="accent2">
                <a:alpha val="90000"/>
                <a:hueOff val="0"/>
                <a:satOff val="0"/>
                <a:lumOff val="0"/>
                <a:alphaOff val="-26667"/>
                <a:tint val="66000"/>
                <a:satMod val="200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26667"/>
                <a:tint val="66000"/>
                <a:satMod val="200000"/>
              </a:schemeClr>
            </a:gs>
            <a:gs pos="73000">
              <a:schemeClr val="accent2">
                <a:alpha val="90000"/>
                <a:hueOff val="0"/>
                <a:satOff val="0"/>
                <a:lumOff val="0"/>
                <a:alphaOff val="-26667"/>
                <a:tint val="61000"/>
                <a:satMod val="2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Cambria" pitchFamily="18" charset="0"/>
            </a:rPr>
            <a:t>Проверка защиты программного обеспечения и определение ее уровня</a:t>
          </a:r>
          <a:endParaRPr lang="ru-RU" sz="1200" kern="1200" dirty="0">
            <a:latin typeface="Cambria" pitchFamily="18" charset="0"/>
          </a:endParaRPr>
        </a:p>
      </dsp:txBody>
      <dsp:txXfrm>
        <a:off x="3359387" y="1990983"/>
        <a:ext cx="1887384" cy="1104929"/>
      </dsp:txXfrm>
    </dsp:sp>
    <dsp:sp modelId="{2F89B05C-848F-4B69-9A82-F98BA7031E8B}">
      <dsp:nvSpPr>
        <dsp:cNvPr id="0" name=""/>
        <dsp:cNvSpPr/>
      </dsp:nvSpPr>
      <dsp:spPr>
        <a:xfrm rot="10800000">
          <a:off x="2738170" y="2300887"/>
          <a:ext cx="414700" cy="4851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79868"/>
                <a:satOff val="410"/>
                <a:lumOff val="15490"/>
                <a:alphaOff val="0"/>
                <a:tint val="45000"/>
                <a:satMod val="200000"/>
              </a:schemeClr>
            </a:gs>
            <a:gs pos="30000">
              <a:schemeClr val="accent2">
                <a:shade val="90000"/>
                <a:hueOff val="79868"/>
                <a:satOff val="410"/>
                <a:lumOff val="15490"/>
                <a:alphaOff val="0"/>
                <a:tint val="61000"/>
                <a:satMod val="200000"/>
              </a:schemeClr>
            </a:gs>
            <a:gs pos="45000">
              <a:schemeClr val="accent2">
                <a:shade val="90000"/>
                <a:hueOff val="79868"/>
                <a:satOff val="410"/>
                <a:lumOff val="15490"/>
                <a:alphaOff val="0"/>
                <a:tint val="66000"/>
                <a:satMod val="200000"/>
              </a:schemeClr>
            </a:gs>
            <a:gs pos="55000">
              <a:schemeClr val="accent2">
                <a:shade val="90000"/>
                <a:hueOff val="79868"/>
                <a:satOff val="410"/>
                <a:lumOff val="15490"/>
                <a:alphaOff val="0"/>
                <a:tint val="66000"/>
                <a:satMod val="200000"/>
              </a:schemeClr>
            </a:gs>
            <a:gs pos="73000">
              <a:schemeClr val="accent2">
                <a:shade val="90000"/>
                <a:hueOff val="79868"/>
                <a:satOff val="410"/>
                <a:lumOff val="15490"/>
                <a:alphaOff val="0"/>
                <a:tint val="61000"/>
                <a:satMod val="200000"/>
              </a:schemeClr>
            </a:gs>
            <a:gs pos="100000">
              <a:schemeClr val="accent2">
                <a:shade val="90000"/>
                <a:hueOff val="79868"/>
                <a:satOff val="410"/>
                <a:lumOff val="15490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latin typeface="Cambria" pitchFamily="18" charset="0"/>
          </a:endParaRPr>
        </a:p>
      </dsp:txBody>
      <dsp:txXfrm rot="10800000">
        <a:off x="2862580" y="2397911"/>
        <a:ext cx="290290" cy="291073"/>
      </dsp:txXfrm>
    </dsp:sp>
    <dsp:sp modelId="{08524042-5F53-464A-9F35-5436A754E983}">
      <dsp:nvSpPr>
        <dsp:cNvPr id="0" name=""/>
        <dsp:cNvSpPr/>
      </dsp:nvSpPr>
      <dsp:spPr>
        <a:xfrm>
          <a:off x="586420" y="1956607"/>
          <a:ext cx="1956136" cy="11736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33333"/>
                <a:tint val="45000"/>
                <a:satMod val="200000"/>
              </a:schemeClr>
            </a:gs>
            <a:gs pos="30000">
              <a:schemeClr val="accent2">
                <a:alpha val="90000"/>
                <a:hueOff val="0"/>
                <a:satOff val="0"/>
                <a:lumOff val="0"/>
                <a:alphaOff val="-33333"/>
                <a:tint val="61000"/>
                <a:satMod val="200000"/>
              </a:schemeClr>
            </a:gs>
            <a:gs pos="45000">
              <a:schemeClr val="accent2">
                <a:alpha val="90000"/>
                <a:hueOff val="0"/>
                <a:satOff val="0"/>
                <a:lumOff val="0"/>
                <a:alphaOff val="-33333"/>
                <a:tint val="66000"/>
                <a:satMod val="200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33333"/>
                <a:tint val="66000"/>
                <a:satMod val="200000"/>
              </a:schemeClr>
            </a:gs>
            <a:gs pos="73000">
              <a:schemeClr val="accent2">
                <a:alpha val="90000"/>
                <a:hueOff val="0"/>
                <a:satOff val="0"/>
                <a:lumOff val="0"/>
                <a:alphaOff val="-33333"/>
                <a:tint val="61000"/>
                <a:satMod val="2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33333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Cambria" pitchFamily="18" charset="0"/>
            </a:rPr>
            <a:t>Сопровождение материалов испытаний в </a:t>
          </a:r>
          <a:r>
            <a:rPr lang="ru-RU" sz="1200" kern="1200" dirty="0" err="1" smtClean="0">
              <a:latin typeface="Cambria" pitchFamily="18" charset="0"/>
            </a:rPr>
            <a:t>Росстандарте</a:t>
          </a:r>
          <a:r>
            <a:rPr lang="ru-RU" sz="1200" kern="1200" dirty="0" smtClean="0">
              <a:latin typeface="Cambria" pitchFamily="18" charset="0"/>
            </a:rPr>
            <a:t> и получение свидетельства об утверждении типа средств измерений (СИ)</a:t>
          </a:r>
          <a:endParaRPr lang="ru-RU" sz="1200" kern="1200" dirty="0">
            <a:latin typeface="Cambria" pitchFamily="18" charset="0"/>
          </a:endParaRPr>
        </a:p>
      </dsp:txBody>
      <dsp:txXfrm>
        <a:off x="620796" y="1990983"/>
        <a:ext cx="1887384" cy="1104929"/>
      </dsp:txXfrm>
    </dsp:sp>
    <dsp:sp modelId="{B3D51C13-3FCC-4764-BC4A-9BFC23FF667F}">
      <dsp:nvSpPr>
        <dsp:cNvPr id="0" name=""/>
        <dsp:cNvSpPr/>
      </dsp:nvSpPr>
      <dsp:spPr>
        <a:xfrm rot="5419127">
          <a:off x="1377544" y="3220501"/>
          <a:ext cx="363654" cy="48512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99835"/>
                <a:satOff val="513"/>
                <a:lumOff val="19363"/>
                <a:alphaOff val="0"/>
                <a:tint val="45000"/>
                <a:satMod val="200000"/>
              </a:schemeClr>
            </a:gs>
            <a:gs pos="30000">
              <a:schemeClr val="accent2">
                <a:shade val="90000"/>
                <a:hueOff val="99835"/>
                <a:satOff val="513"/>
                <a:lumOff val="19363"/>
                <a:alphaOff val="0"/>
                <a:tint val="61000"/>
                <a:satMod val="200000"/>
              </a:schemeClr>
            </a:gs>
            <a:gs pos="45000">
              <a:schemeClr val="accent2">
                <a:shade val="90000"/>
                <a:hueOff val="99835"/>
                <a:satOff val="513"/>
                <a:lumOff val="19363"/>
                <a:alphaOff val="0"/>
                <a:tint val="66000"/>
                <a:satMod val="200000"/>
              </a:schemeClr>
            </a:gs>
            <a:gs pos="55000">
              <a:schemeClr val="accent2">
                <a:shade val="90000"/>
                <a:hueOff val="99835"/>
                <a:satOff val="513"/>
                <a:lumOff val="19363"/>
                <a:alphaOff val="0"/>
                <a:tint val="66000"/>
                <a:satMod val="200000"/>
              </a:schemeClr>
            </a:gs>
            <a:gs pos="73000">
              <a:schemeClr val="accent2">
                <a:shade val="90000"/>
                <a:hueOff val="99835"/>
                <a:satOff val="513"/>
                <a:lumOff val="19363"/>
                <a:alphaOff val="0"/>
                <a:tint val="61000"/>
                <a:satMod val="200000"/>
              </a:schemeClr>
            </a:gs>
            <a:gs pos="100000">
              <a:schemeClr val="accent2">
                <a:shade val="90000"/>
                <a:hueOff val="99835"/>
                <a:satOff val="513"/>
                <a:lumOff val="19363"/>
                <a:alphaOff val="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latin typeface="Cambria" pitchFamily="18" charset="0"/>
          </a:endParaRPr>
        </a:p>
      </dsp:txBody>
      <dsp:txXfrm rot="-5400000">
        <a:off x="1414138" y="3281235"/>
        <a:ext cx="291073" cy="254558"/>
      </dsp:txXfrm>
    </dsp:sp>
    <dsp:sp modelId="{5A153DA4-1A34-4239-B7DE-3FFF51B8D516}">
      <dsp:nvSpPr>
        <dsp:cNvPr id="0" name=""/>
        <dsp:cNvSpPr/>
      </dsp:nvSpPr>
      <dsp:spPr>
        <a:xfrm>
          <a:off x="576072" y="3816419"/>
          <a:ext cx="1956136" cy="117368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tint val="45000"/>
                <a:satMod val="200000"/>
              </a:schemeClr>
            </a:gs>
            <a:gs pos="30000">
              <a:schemeClr val="accent2">
                <a:alpha val="90000"/>
                <a:hueOff val="0"/>
                <a:satOff val="0"/>
                <a:lumOff val="0"/>
                <a:alphaOff val="-40000"/>
                <a:tint val="61000"/>
                <a:satMod val="200000"/>
              </a:schemeClr>
            </a:gs>
            <a:gs pos="45000">
              <a:schemeClr val="accent2">
                <a:alpha val="90000"/>
                <a:hueOff val="0"/>
                <a:satOff val="0"/>
                <a:lumOff val="0"/>
                <a:alphaOff val="-40000"/>
                <a:tint val="66000"/>
                <a:satMod val="200000"/>
              </a:schemeClr>
            </a:gs>
            <a:gs pos="55000">
              <a:schemeClr val="accent2">
                <a:alpha val="90000"/>
                <a:hueOff val="0"/>
                <a:satOff val="0"/>
                <a:lumOff val="0"/>
                <a:alphaOff val="-40000"/>
                <a:tint val="66000"/>
                <a:satMod val="200000"/>
              </a:schemeClr>
            </a:gs>
            <a:gs pos="73000">
              <a:schemeClr val="accent2">
                <a:alpha val="90000"/>
                <a:hueOff val="0"/>
                <a:satOff val="0"/>
                <a:lumOff val="0"/>
                <a:alphaOff val="-40000"/>
                <a:tint val="61000"/>
                <a:satMod val="2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tint val="45000"/>
                <a:satMod val="200000"/>
              </a:schemeClr>
            </a:gs>
          </a:gsLst>
          <a:lin ang="950000" scaled="1"/>
        </a:gradFill>
        <a:ln>
          <a:noFill/>
        </a:ln>
        <a:effectLst>
          <a:outerShdw blurRad="381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latin typeface="Cambria" pitchFamily="18" charset="0"/>
            </a:rPr>
            <a:t>Проведение поверки и калибровки</a:t>
          </a:r>
          <a:endParaRPr lang="ru-RU" sz="1200" kern="1200" dirty="0">
            <a:latin typeface="Cambria" pitchFamily="18" charset="0"/>
          </a:endParaRPr>
        </a:p>
      </dsp:txBody>
      <dsp:txXfrm>
        <a:off x="610448" y="3850795"/>
        <a:ext cx="1887384" cy="1104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C855F8-9EBE-4F3D-922C-5441E8DB7403}" type="datetimeFigureOut">
              <a:rPr lang="ru-RU" smtClean="0"/>
              <a:t>15.09.2014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00EE6D-3729-40DF-9DF2-2D962870BF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404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00EE6D-3729-40DF-9DF2-2D962870BF5B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wmf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214282" y="1340768"/>
            <a:ext cx="8715436" cy="1872207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rgbClr val="CE473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МЕТРОЛОГИЧЕСКОЕ ОБЕСПЕЧЕНИЕ ИЗМЕРИТЕЛЬНЫХ СИСТЕМ, ОТВЕЧАЮЩИХ ЗА БЕЗОПАСНОСТЬ</a:t>
            </a:r>
            <a:endParaRPr lang="ru-RU" b="1" dirty="0">
              <a:solidFill>
                <a:srgbClr val="CE473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одзаголовок 4"/>
          <p:cNvSpPr txBox="1">
            <a:spLocks/>
          </p:cNvSpPr>
          <p:nvPr/>
        </p:nvSpPr>
        <p:spPr>
          <a:xfrm>
            <a:off x="248574" y="5949280"/>
            <a:ext cx="8655729" cy="675940"/>
          </a:xfrm>
          <a:prstGeom prst="rect">
            <a:avLst/>
          </a:prstGeom>
          <a:gradFill flip="none" rotWithShape="1">
            <a:gsLst>
              <a:gs pos="100000">
                <a:srgbClr val="00B0F0"/>
              </a:gs>
              <a:gs pos="28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  <a:gs pos="72000">
                <a:srgbClr val="00B0F0">
                  <a:alpha val="26000"/>
                </a:srgbClr>
              </a:gs>
              <a:gs pos="50000">
                <a:schemeClr val="bg1">
                  <a:alpha val="71000"/>
                </a:schemeClr>
              </a:gs>
              <a:gs pos="100000">
                <a:schemeClr val="bg1">
                  <a:alpha val="0"/>
                </a:schemeClr>
              </a:gs>
            </a:gsLst>
            <a:lin ang="2700000" scaled="1"/>
            <a:tileRect/>
          </a:gradFill>
        </p:spPr>
        <p:txBody>
          <a:bodyPr vert="horz" anchor="b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6000"/>
              <a:buFont typeface="Wingdings 3"/>
              <a:buChar char="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ts val="500"/>
              </a:spcBef>
              <a:buClr>
                <a:schemeClr val="accent2"/>
              </a:buClr>
              <a:buSzPct val="76000"/>
              <a:buFont typeface="Wingdings 3"/>
              <a:buChar char=""/>
              <a:defRPr kumimoji="0"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ts val="500"/>
              </a:spcBef>
              <a:buClr>
                <a:schemeClr val="bg1">
                  <a:shade val="50000"/>
                </a:schemeClr>
              </a:buClr>
              <a:buSzPct val="76000"/>
              <a:buFont typeface="Wingdings 3"/>
              <a:buChar char="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ts val="400"/>
              </a:spcBef>
              <a:buClr>
                <a:schemeClr val="accent2">
                  <a:shade val="75000"/>
                </a:schemeClr>
              </a:buClr>
              <a:buSzPct val="70000"/>
              <a:buFont typeface="Wingdings"/>
              <a:buChar char="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00"/>
              </a:spcBef>
              <a:buClr>
                <a:schemeClr val="accent2"/>
              </a:buClr>
              <a:buSzPct val="70000"/>
              <a:buFont typeface="Wingdings"/>
              <a:buChar char="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Char char=""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11680" indent="-182880" algn="l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Char char=""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94560" indent="-182880" algn="l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Char char=""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15-е заседание ТК 2 «Законодательная метрология»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16 - 18 сентября, Москва, Россия</a:t>
            </a:r>
            <a:endParaRPr lang="ru-RU" sz="1600" b="1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3789040"/>
            <a:ext cx="871543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chemeClr val="accent1"/>
              </a:buClr>
              <a:buSzPct val="85000"/>
            </a:pPr>
            <a:r>
              <a:rPr lang="ru-RU" sz="2500" b="1" dirty="0">
                <a:solidFill>
                  <a:srgbClr val="002060"/>
                </a:solidFill>
                <a:latin typeface="Cambria" panose="02040503050406030204" pitchFamily="18" charset="0"/>
              </a:rPr>
              <a:t>Докладчик</a:t>
            </a:r>
          </a:p>
          <a:p>
            <a:pPr algn="ctr">
              <a:buClr>
                <a:schemeClr val="accent1"/>
              </a:buClr>
              <a:buSzPct val="85000"/>
            </a:pPr>
            <a:r>
              <a:rPr lang="ru-RU" sz="2500" b="1" dirty="0">
                <a:solidFill>
                  <a:srgbClr val="002060"/>
                </a:solidFill>
                <a:latin typeface="Cambria" panose="02040503050406030204" pitchFamily="18" charset="0"/>
              </a:rPr>
              <a:t>Дмитрий Владиславович Корнеев</a:t>
            </a:r>
          </a:p>
          <a:p>
            <a:pPr algn="ctr">
              <a:buClr>
                <a:schemeClr val="accent1"/>
              </a:buClr>
              <a:buSzPct val="85000"/>
            </a:pPr>
            <a:r>
              <a:rPr lang="ru-RU" sz="25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Член </a:t>
            </a:r>
            <a:r>
              <a:rPr lang="ru-RU" sz="2500" b="1" dirty="0">
                <a:solidFill>
                  <a:srgbClr val="002060"/>
                </a:solidFill>
                <a:latin typeface="Cambria" panose="02040503050406030204" pitchFamily="18" charset="0"/>
              </a:rPr>
              <a:t>ТК 2, Председатель ПК </a:t>
            </a:r>
            <a:r>
              <a:rPr lang="ru-RU" sz="2500" b="1" dirty="0" smtClean="0">
                <a:solidFill>
                  <a:srgbClr val="002060"/>
                </a:solidFill>
                <a:latin typeface="Cambria" panose="02040503050406030204" pitchFamily="18" charset="0"/>
              </a:rPr>
              <a:t>2.1 КООМЕТ</a:t>
            </a:r>
          </a:p>
        </p:txBody>
      </p:sp>
    </p:spTree>
    <p:extLst>
      <p:ext uri="{BB962C8B-B14F-4D97-AF65-F5344CB8AC3E}">
        <p14:creationId xmlns:p14="http://schemas.microsoft.com/office/powerpoint/2010/main" val="382680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0530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Калибровка средств измерений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4202" y="1898902"/>
            <a:ext cx="5832648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Статья 18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Федерального закона 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от 26.06.2008 № 102-ФЗ (ред. от 23.06.2014) «Об обеспечении единства измерений»</a:t>
            </a:r>
            <a:r>
              <a:rPr lang="ru-RU" sz="1500" dirty="0" smtClean="0">
                <a:latin typeface="Cambria" pitchFamily="18" charset="0"/>
              </a:rPr>
              <a:t> 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5954" y="1610870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Основание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3107854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Постановление Правительства РФ </a:t>
            </a:r>
            <a:r>
              <a:rPr lang="ru-RU" sz="1500" dirty="0">
                <a:latin typeface="Cambria" pitchFamily="18" charset="0"/>
              </a:rPr>
              <a:t>от </a:t>
            </a:r>
            <a:r>
              <a:rPr lang="ru-RU" sz="1500" dirty="0" smtClean="0">
                <a:latin typeface="Cambria" pitchFamily="18" charset="0"/>
              </a:rPr>
              <a:t>20.04.2010 </a:t>
            </a:r>
            <a:r>
              <a:rPr lang="ru-RU" sz="1500" dirty="0">
                <a:latin typeface="Cambria" pitchFamily="18" charset="0"/>
              </a:rPr>
              <a:t>г. </a:t>
            </a:r>
            <a:r>
              <a:rPr lang="ru-RU" sz="1500" dirty="0" smtClean="0">
                <a:latin typeface="Cambria" pitchFamily="18" charset="0"/>
              </a:rPr>
              <a:t>№ 250 (с изм. </a:t>
            </a:r>
            <a:r>
              <a:rPr lang="ru-RU" sz="1500" dirty="0">
                <a:latin typeface="Cambria" pitchFamily="18" charset="0"/>
              </a:rPr>
              <a:t>Постановление Правительства РФ </a:t>
            </a:r>
            <a:r>
              <a:rPr lang="ru-RU" sz="1500" dirty="0" smtClean="0">
                <a:latin typeface="Cambria" pitchFamily="18" charset="0"/>
              </a:rPr>
              <a:t>от 08.12.2012 № </a:t>
            </a:r>
            <a:r>
              <a:rPr lang="ru-RU" sz="1500" dirty="0">
                <a:latin typeface="Cambria" pitchFamily="18" charset="0"/>
              </a:rPr>
              <a:t>1270); </a:t>
            </a:r>
            <a:r>
              <a:rPr lang="ru-RU" sz="1500" dirty="0" smtClean="0">
                <a:latin typeface="Cambria" pitchFamily="18" charset="0"/>
              </a:rPr>
              <a:t>           ПР 50.2.006-94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03036" y="2782426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Нормативная база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284823" y="2701404"/>
            <a:ext cx="360040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18270" y="4293096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Определение </a:t>
            </a:r>
            <a:r>
              <a:rPr lang="ru-RU" sz="1500" dirty="0">
                <a:latin typeface="Cambria" pitchFamily="18" charset="0"/>
              </a:rPr>
              <a:t>действительных значений метрологических характеристик средств измерений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5954" y="4005064"/>
            <a:ext cx="3312368" cy="3498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Описание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71800" y="5473800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Сертификат калибровки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03036" y="5195228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Результат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4281301" y="3933056"/>
            <a:ext cx="360040" cy="28803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281301" y="5085184"/>
            <a:ext cx="360040" cy="30488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322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Проверка защиты программного обеспечения и определение ее уровня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4202" y="2186934"/>
            <a:ext cx="5832648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Статья 9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Федерального закона 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от 26.06.2008 № 102-ФЗ (ред. от 23.06.2014) «Об обеспечении единства измерений»</a:t>
            </a:r>
            <a:r>
              <a:rPr lang="ru-RU" sz="1500" dirty="0" smtClean="0">
                <a:latin typeface="Cambria" pitchFamily="18" charset="0"/>
              </a:rPr>
              <a:t> 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5954" y="1898902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Основание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3395886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>
                <a:latin typeface="Cambria" pitchFamily="18" charset="0"/>
                <a:cs typeface="Arial" pitchFamily="34" charset="0"/>
              </a:rPr>
              <a:t>Р 50.2.077-2014;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МИ 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3286-2010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03036" y="3117314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Нормативная база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284823" y="2989436"/>
            <a:ext cx="360040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18270" y="4581128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>
                <a:latin typeface="Cambria" pitchFamily="18" charset="0"/>
              </a:rPr>
              <a:t>Исследование программного обеспечения с целью подтверждения идентификационных данных и оценки его защиты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5954" y="4257268"/>
            <a:ext cx="3312368" cy="3498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Описание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71800" y="5761832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>
                <a:latin typeface="Cambria" pitchFamily="18" charset="0"/>
              </a:rPr>
              <a:t>Подтверждение подлинности и целостности программного обеспечения</a:t>
            </a:r>
            <a:r>
              <a:rPr lang="ru-RU" sz="1500" dirty="0" smtClean="0">
                <a:latin typeface="Cambria" pitchFamily="18" charset="0"/>
              </a:rPr>
              <a:t> </a:t>
            </a:r>
            <a:r>
              <a:rPr lang="ru-RU" sz="1500" dirty="0">
                <a:latin typeface="Cambria" pitchFamily="18" charset="0"/>
              </a:rPr>
              <a:t>и уровня его защиты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03036" y="5444380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Результат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4281301" y="4221088"/>
            <a:ext cx="360040" cy="28803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281301" y="5373216"/>
            <a:ext cx="360040" cy="30488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27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Разработка метрологической документации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4202" y="1898902"/>
            <a:ext cx="5832648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Cambria" pitchFamily="18" charset="0"/>
              </a:rPr>
              <a:t>Статья 12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Федерального закона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от 26.06.2008 № 102-ФЗ (ред. от 23.06.2014) «Об обеспечении единства измерений»</a:t>
            </a:r>
            <a:r>
              <a:rPr lang="ru-RU" sz="1600" dirty="0" smtClean="0">
                <a:latin typeface="Cambria" pitchFamily="18" charset="0"/>
              </a:rPr>
              <a:t> 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5954" y="1610870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Основание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3107854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>
                <a:latin typeface="Cambria" pitchFamily="18" charset="0"/>
                <a:cs typeface="Arial" pitchFamily="34" charset="0"/>
              </a:rPr>
              <a:t>Приказ </a:t>
            </a:r>
            <a:r>
              <a:rPr lang="ru-RU" sz="1600" dirty="0" err="1">
                <a:latin typeface="Cambria" pitchFamily="18" charset="0"/>
                <a:cs typeface="Arial" pitchFamily="34" charset="0"/>
              </a:rPr>
              <a:t>Минпромторга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 России от 30.11.2009 № 1081 (ред. от 25.06.2013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); </a:t>
            </a:r>
            <a:r>
              <a:rPr lang="ru-RU" sz="1600" dirty="0" smtClean="0">
                <a:latin typeface="Cambria" pitchFamily="18" charset="0"/>
              </a:rPr>
              <a:t>МИ 3290-2010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03036" y="2829282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Нормативная база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284823" y="2701404"/>
            <a:ext cx="360040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18270" y="4293096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Cambria" pitchFamily="18" charset="0"/>
              </a:rPr>
              <a:t>Разработка программы испытаний, описания типа, методики поверки и акта испытаний средства измерений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5954" y="4005064"/>
            <a:ext cx="3312368" cy="3498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Описание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71800" y="5473800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Cambria" pitchFamily="18" charset="0"/>
              </a:rPr>
              <a:t>Разработанные в соответствии с требованиями МИ 3290-2010 материалы испытаний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03036" y="5195228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Результат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4281301" y="3933056"/>
            <a:ext cx="360040" cy="28803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281301" y="5085184"/>
            <a:ext cx="360040" cy="30488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27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Сопровождение материалов испытаний в </a:t>
            </a:r>
            <a:r>
              <a:rPr lang="ru-RU" sz="2900" b="1" dirty="0" err="1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Росстандарте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4202" y="2212874"/>
            <a:ext cx="5832648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  <a:cs typeface="Arial" pitchFamily="34" charset="0"/>
              </a:rPr>
              <a:t>Федеральным законом 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от 26.06.2008 № 102-ФЗ (ред. от 23.06.2014) «Об обеспечении единства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измерений» </a:t>
            </a:r>
            <a:r>
              <a:rPr lang="ru-RU" sz="1500" dirty="0" smtClean="0">
                <a:latin typeface="Cambria" pitchFamily="18" charset="0"/>
              </a:rPr>
              <a:t>не предусмотрено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1787" y="1888984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Основание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3421826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>
                <a:latin typeface="Cambria" pitchFamily="18" charset="0"/>
              </a:rPr>
              <a:t>Приказ </a:t>
            </a:r>
            <a:r>
              <a:rPr lang="ru-RU" sz="1500" dirty="0" err="1" smtClean="0">
                <a:latin typeface="Cambria" pitchFamily="18" charset="0"/>
              </a:rPr>
              <a:t>Минпромторга</a:t>
            </a:r>
            <a:r>
              <a:rPr lang="ru-RU" sz="1500" dirty="0" smtClean="0">
                <a:latin typeface="Cambria" pitchFamily="18" charset="0"/>
              </a:rPr>
              <a:t> России от </a:t>
            </a:r>
            <a:r>
              <a:rPr lang="ru-RU" sz="1500" dirty="0">
                <a:latin typeface="Cambria" pitchFamily="18" charset="0"/>
              </a:rPr>
              <a:t>25 июня 2013 г. </a:t>
            </a:r>
            <a:r>
              <a:rPr lang="ru-RU" sz="1500" dirty="0" smtClean="0">
                <a:latin typeface="Cambria" pitchFamily="18" charset="0"/>
              </a:rPr>
              <a:t>№ </a:t>
            </a:r>
            <a:r>
              <a:rPr lang="ru-RU" sz="1500" dirty="0">
                <a:latin typeface="Cambria" pitchFamily="18" charset="0"/>
              </a:rPr>
              <a:t>970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03036" y="3143254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Нормативная база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284823" y="3015376"/>
            <a:ext cx="360040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18270" y="4607068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Cambria" pitchFamily="18" charset="0"/>
              </a:rPr>
              <a:t>Согласование материалов испытаний </a:t>
            </a:r>
            <a:r>
              <a:rPr lang="ru-RU" sz="1600" dirty="0">
                <a:latin typeface="Cambria" pitchFamily="18" charset="0"/>
              </a:rPr>
              <a:t>в </a:t>
            </a:r>
            <a:r>
              <a:rPr lang="ru-RU" sz="1600" dirty="0" err="1" smtClean="0">
                <a:latin typeface="Cambria" pitchFamily="18" charset="0"/>
              </a:rPr>
              <a:t>Росстандарте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5954" y="4319036"/>
            <a:ext cx="3312368" cy="3498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Описание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71800" y="5787772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 smtClean="0">
                <a:latin typeface="Cambria" pitchFamily="18" charset="0"/>
              </a:rPr>
              <a:t>Свидетельство об утверждении типа средства измерений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03036" y="5509200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Результат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4281301" y="4247028"/>
            <a:ext cx="360040" cy="28803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281301" y="5399156"/>
            <a:ext cx="360040" cy="30488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0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Проект «Сахалин-1». Описание проекта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6" y="1628800"/>
            <a:ext cx="839187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Cambria" pitchFamily="18" charset="0"/>
              </a:rPr>
              <a:t>Участок нефтегазоконденсатного месторождения </a:t>
            </a:r>
            <a:r>
              <a:rPr lang="ru-RU" sz="1600" dirty="0" err="1">
                <a:latin typeface="Cambria" pitchFamily="18" charset="0"/>
              </a:rPr>
              <a:t>Аркутун-Даги</a:t>
            </a:r>
            <a:r>
              <a:rPr lang="ru-RU" sz="1600" dirty="0">
                <a:latin typeface="Cambria" pitchFamily="18" charset="0"/>
              </a:rPr>
              <a:t> проекта «Сахалин-1» является источником добычи нефти и газа и расположен в акватории Охотского моря на континентальном шельфе о. Сахалин к востоку от месторождения </a:t>
            </a:r>
            <a:r>
              <a:rPr lang="ru-RU" sz="1600" dirty="0" err="1" smtClean="0">
                <a:latin typeface="Cambria" pitchFamily="18" charset="0"/>
              </a:rPr>
              <a:t>Чайво</a:t>
            </a:r>
            <a:r>
              <a:rPr lang="ru-RU" sz="1600" dirty="0" smtClean="0">
                <a:latin typeface="Cambria" pitchFamily="18" charset="0"/>
              </a:rPr>
              <a:t>.</a:t>
            </a:r>
          </a:p>
          <a:p>
            <a:endParaRPr lang="ru-RU" sz="1600" dirty="0" smtClean="0">
              <a:latin typeface="Cambria" pitchFamily="18" charset="0"/>
            </a:endParaRPr>
          </a:p>
          <a:p>
            <a:r>
              <a:rPr lang="ru-RU" sz="1600" dirty="0" smtClean="0">
                <a:latin typeface="Cambria" pitchFamily="18" charset="0"/>
              </a:rPr>
              <a:t>Платформа «Беркут» на месторождении </a:t>
            </a:r>
            <a:r>
              <a:rPr lang="ru-RU" sz="1600" dirty="0" err="1">
                <a:latin typeface="Cambria" pitchFamily="18" charset="0"/>
              </a:rPr>
              <a:t>Аркутун-Даги</a:t>
            </a:r>
            <a:r>
              <a:rPr lang="ru-RU" sz="1600" dirty="0" smtClean="0">
                <a:latin typeface="Cambria" pitchFamily="18" charset="0"/>
              </a:rPr>
              <a:t> </a:t>
            </a:r>
            <a:r>
              <a:rPr lang="ru-RU" sz="1600" dirty="0">
                <a:latin typeface="Cambria" pitchFamily="18" charset="0"/>
              </a:rPr>
              <a:t>предназначена для обеспечения выполнения различных технологических процессов по бурению, эксплуатации и ремонту скважин, промысловой подготовке и отгрузке продукции скважин с целью добычи нефти и газа на месторождении </a:t>
            </a:r>
            <a:r>
              <a:rPr lang="ru-RU" sz="1600" dirty="0" err="1">
                <a:latin typeface="Cambria" pitchFamily="18" charset="0"/>
              </a:rPr>
              <a:t>Аркутун-Даги</a:t>
            </a:r>
            <a:r>
              <a:rPr lang="ru-RU" sz="1600" dirty="0">
                <a:latin typeface="Cambria" pitchFamily="18" charset="0"/>
              </a:rPr>
              <a:t>.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199359865"/>
              </p:ext>
            </p:extLst>
          </p:nvPr>
        </p:nvGraphicFramePr>
        <p:xfrm>
          <a:off x="324682" y="3703087"/>
          <a:ext cx="7847718" cy="27410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6" name="Рисунок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877272"/>
            <a:ext cx="723830" cy="737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780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Проект «Сахалин-1». 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Этапы проекта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700808"/>
            <a:ext cx="3245877" cy="2149954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35" y="4378969"/>
            <a:ext cx="3240361" cy="21499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23928" y="1628800"/>
            <a:ext cx="4752528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600" u="sng" dirty="0" smtClean="0">
                <a:latin typeface="Cambria" pitchFamily="18" charset="0"/>
                <a:cs typeface="Arial" pitchFamily="34" charset="0"/>
              </a:rPr>
              <a:t>I </a:t>
            </a:r>
            <a:r>
              <a:rPr lang="ru-RU" sz="1600" u="sng" dirty="0" smtClean="0">
                <a:latin typeface="Cambria" pitchFamily="18" charset="0"/>
                <a:cs typeface="Arial" pitchFamily="34" charset="0"/>
              </a:rPr>
              <a:t>Этап.</a:t>
            </a:r>
            <a:r>
              <a:rPr lang="en-US" sz="16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Подготовка и подписание протокола между ФГУП «ВНИИМС» и </a:t>
            </a:r>
            <a:r>
              <a:rPr lang="en-US" sz="1600" dirty="0" smtClean="0">
                <a:latin typeface="Cambria" pitchFamily="18" charset="0"/>
                <a:cs typeface="Arial" pitchFamily="34" charset="0"/>
              </a:rPr>
              <a:t>KRISS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 о взаимном признании сертификатов калибровки.</a:t>
            </a:r>
          </a:p>
          <a:p>
            <a:pPr>
              <a:spcAft>
                <a:spcPts val="600"/>
              </a:spcAft>
            </a:pPr>
            <a:r>
              <a:rPr lang="en-US" sz="1600" u="sng" dirty="0" smtClean="0">
                <a:latin typeface="Cambria" pitchFamily="18" charset="0"/>
                <a:cs typeface="Arial" pitchFamily="34" charset="0"/>
              </a:rPr>
              <a:t>II</a:t>
            </a:r>
            <a:r>
              <a:rPr lang="ru-RU" sz="1600" u="sng" dirty="0" smtClean="0">
                <a:latin typeface="Cambria" pitchFamily="18" charset="0"/>
                <a:cs typeface="Arial" pitchFamily="34" charset="0"/>
              </a:rPr>
              <a:t> Этап.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 Этап</a:t>
            </a:r>
            <a:r>
              <a:rPr lang="en-US" sz="16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проектирования и закупок.</a:t>
            </a:r>
          </a:p>
          <a:p>
            <a:pPr>
              <a:spcAft>
                <a:spcPts val="600"/>
              </a:spcAft>
            </a:pPr>
            <a:r>
              <a:rPr lang="en-US" sz="1600" u="sng" dirty="0" smtClean="0">
                <a:latin typeface="Cambria" pitchFamily="18" charset="0"/>
                <a:cs typeface="Arial" pitchFamily="34" charset="0"/>
              </a:rPr>
              <a:t>III </a:t>
            </a:r>
            <a:r>
              <a:rPr lang="ru-RU" sz="1600" u="sng" dirty="0" smtClean="0">
                <a:latin typeface="Cambria" pitchFamily="18" charset="0"/>
                <a:cs typeface="Arial" pitchFamily="34" charset="0"/>
              </a:rPr>
              <a:t>Этап.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 Инспекция калибровочных лабораторий в Корее.</a:t>
            </a:r>
          </a:p>
          <a:p>
            <a:pPr>
              <a:spcAft>
                <a:spcPts val="600"/>
              </a:spcAft>
            </a:pPr>
            <a:r>
              <a:rPr lang="en-US" sz="1600" u="sng" dirty="0" smtClean="0">
                <a:latin typeface="Cambria" pitchFamily="18" charset="0"/>
                <a:cs typeface="Arial" pitchFamily="34" charset="0"/>
              </a:rPr>
              <a:t>IV </a:t>
            </a:r>
            <a:r>
              <a:rPr lang="ru-RU" sz="1600" u="sng" dirty="0" smtClean="0">
                <a:latin typeface="Cambria" pitchFamily="18" charset="0"/>
                <a:cs typeface="Arial" pitchFamily="34" charset="0"/>
              </a:rPr>
              <a:t>Этап.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 Разработка</a:t>
            </a:r>
            <a:r>
              <a:rPr lang="en-US" sz="16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и согласование проектов метрологических документов.</a:t>
            </a:r>
          </a:p>
          <a:p>
            <a:pPr>
              <a:spcAft>
                <a:spcPts val="600"/>
              </a:spcAft>
            </a:pPr>
            <a:r>
              <a:rPr lang="en-US" sz="1600" u="sng" dirty="0" smtClean="0">
                <a:latin typeface="Cambria" pitchFamily="18" charset="0"/>
                <a:cs typeface="Arial" pitchFamily="34" charset="0"/>
              </a:rPr>
              <a:t>V </a:t>
            </a:r>
            <a:r>
              <a:rPr lang="ru-RU" sz="1600" u="sng" dirty="0" smtClean="0">
                <a:latin typeface="Cambria" pitchFamily="18" charset="0"/>
                <a:cs typeface="Arial" pitchFamily="34" charset="0"/>
              </a:rPr>
              <a:t>Этап.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 Проведение испытаний на месте изготовления системы при проведении пуско-наладочных работ.</a:t>
            </a:r>
          </a:p>
          <a:p>
            <a:pPr>
              <a:spcAft>
                <a:spcPts val="600"/>
              </a:spcAft>
            </a:pPr>
            <a:r>
              <a:rPr lang="en-US" sz="1600" u="sng" dirty="0" smtClean="0">
                <a:latin typeface="Cambria" pitchFamily="18" charset="0"/>
                <a:cs typeface="Arial" pitchFamily="34" charset="0"/>
              </a:rPr>
              <a:t>VI </a:t>
            </a:r>
            <a:r>
              <a:rPr lang="ru-RU" sz="1600" u="sng" dirty="0" smtClean="0">
                <a:latin typeface="Cambria" pitchFamily="18" charset="0"/>
                <a:cs typeface="Arial" pitchFamily="34" charset="0"/>
              </a:rPr>
              <a:t>Этап.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 Согласование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проектов метрологических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документов и получение свидетельства об утверждении типа.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Проведение первичной поверки.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877272"/>
            <a:ext cx="723830" cy="737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475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86808" cy="844146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Проект «Сахалин-1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».</a:t>
            </a: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/>
            </a:r>
            <a:b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</a:b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I 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Этап</a:t>
            </a: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-</a:t>
            </a: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Протокол ФГУП «ВНИИМС» и </a:t>
            </a: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KRISS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15659"/>
            <a:ext cx="2088232" cy="28928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2" y="1969975"/>
            <a:ext cx="2088232" cy="28928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13956" y="1873173"/>
            <a:ext cx="50075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mbria" pitchFamily="18" charset="0"/>
              </a:rPr>
              <a:t>22 </a:t>
            </a:r>
            <a:r>
              <a:rPr lang="ru-RU" sz="1600" dirty="0" smtClean="0">
                <a:latin typeface="Cambria" pitchFamily="18" charset="0"/>
              </a:rPr>
              <a:t>октября 2012 г. ФГУП «ВНИИМС» и Корейский исследовательский институт эталонов и науки Республики Корея (</a:t>
            </a:r>
            <a:r>
              <a:rPr lang="en-US" sz="1600" dirty="0" smtClean="0">
                <a:latin typeface="Cambria" pitchFamily="18" charset="0"/>
              </a:rPr>
              <a:t>KRISS</a:t>
            </a:r>
            <a:r>
              <a:rPr lang="ru-RU" sz="1600" dirty="0" smtClean="0">
                <a:latin typeface="Cambria" pitchFamily="18" charset="0"/>
              </a:rPr>
              <a:t>)</a:t>
            </a:r>
            <a:r>
              <a:rPr lang="en-US" sz="1600" dirty="0" smtClean="0">
                <a:latin typeface="Cambria" pitchFamily="18" charset="0"/>
              </a:rPr>
              <a:t> </a:t>
            </a:r>
            <a:r>
              <a:rPr lang="ru-RU" sz="1600" dirty="0" smtClean="0">
                <a:latin typeface="Cambria" pitchFamily="18" charset="0"/>
              </a:rPr>
              <a:t>заключили протокол о нижеследующем: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Cambria" pitchFamily="18" charset="0"/>
              </a:rPr>
              <a:t>Признать эквивалентность Национальных эталонов Республики Корея, используемых для калибровки эталонов компании </a:t>
            </a:r>
            <a:r>
              <a:rPr lang="ru-RU" sz="1600" dirty="0" err="1">
                <a:latin typeface="Cambria" pitchFamily="18" charset="0"/>
              </a:rPr>
              <a:t>Standards</a:t>
            </a:r>
            <a:r>
              <a:rPr lang="ru-RU" sz="1600" dirty="0">
                <a:latin typeface="Cambria" pitchFamily="18" charset="0"/>
              </a:rPr>
              <a:t> </a:t>
            </a:r>
            <a:r>
              <a:rPr lang="ru-RU" sz="1600" dirty="0" err="1">
                <a:latin typeface="Cambria" pitchFamily="18" charset="0"/>
              </a:rPr>
              <a:t>Calibration</a:t>
            </a:r>
            <a:r>
              <a:rPr lang="ru-RU" sz="1600" dirty="0">
                <a:latin typeface="Cambria" pitchFamily="18" charset="0"/>
              </a:rPr>
              <a:t> </a:t>
            </a:r>
            <a:r>
              <a:rPr lang="ru-RU" sz="1600" dirty="0" err="1">
                <a:latin typeface="Cambria" pitchFamily="18" charset="0"/>
              </a:rPr>
              <a:t>Technological</a:t>
            </a:r>
            <a:r>
              <a:rPr lang="ru-RU" sz="1600" dirty="0">
                <a:latin typeface="Cambria" pitchFamily="18" charset="0"/>
              </a:rPr>
              <a:t> </a:t>
            </a:r>
            <a:r>
              <a:rPr lang="ru-RU" sz="1600" dirty="0" err="1">
                <a:latin typeface="Cambria" pitchFamily="18" charset="0"/>
              </a:rPr>
              <a:t>Institute</a:t>
            </a:r>
            <a:r>
              <a:rPr lang="ru-RU" sz="1600" dirty="0">
                <a:latin typeface="Cambria" pitchFamily="18" charset="0"/>
              </a:rPr>
              <a:t> </a:t>
            </a:r>
            <a:r>
              <a:rPr lang="ru-RU" sz="1600" dirty="0" err="1">
                <a:latin typeface="Cambria" pitchFamily="18" charset="0"/>
              </a:rPr>
              <a:t>Co</a:t>
            </a:r>
            <a:r>
              <a:rPr lang="ru-RU" sz="1600" dirty="0">
                <a:latin typeface="Cambria" pitchFamily="18" charset="0"/>
              </a:rPr>
              <a:t>., Ltd. (SCTI) и компании </a:t>
            </a:r>
            <a:r>
              <a:rPr lang="ru-RU" sz="1600" dirty="0" err="1">
                <a:latin typeface="Cambria" pitchFamily="18" charset="0"/>
              </a:rPr>
              <a:t>Korean</a:t>
            </a:r>
            <a:r>
              <a:rPr lang="ru-RU" sz="1600" dirty="0">
                <a:latin typeface="Cambria" pitchFamily="18" charset="0"/>
              </a:rPr>
              <a:t> </a:t>
            </a:r>
            <a:r>
              <a:rPr lang="ru-RU" sz="1600" dirty="0" err="1">
                <a:latin typeface="Cambria" pitchFamily="18" charset="0"/>
              </a:rPr>
              <a:t>Instrument</a:t>
            </a:r>
            <a:r>
              <a:rPr lang="ru-RU" sz="1600" dirty="0">
                <a:latin typeface="Cambria" pitchFamily="18" charset="0"/>
              </a:rPr>
              <a:t> </a:t>
            </a:r>
            <a:r>
              <a:rPr lang="ru-RU" sz="1600" dirty="0" err="1">
                <a:latin typeface="Cambria" pitchFamily="18" charset="0"/>
              </a:rPr>
              <a:t>Co</a:t>
            </a:r>
            <a:r>
              <a:rPr lang="ru-RU" sz="1600" dirty="0">
                <a:latin typeface="Cambria" pitchFamily="18" charset="0"/>
              </a:rPr>
              <a:t>., Ltd. (KIC), которые используются для калибровки стандартного </a:t>
            </a:r>
            <a:r>
              <a:rPr lang="ru-RU" sz="1600" dirty="0" smtClean="0">
                <a:latin typeface="Cambria" pitchFamily="18" charset="0"/>
              </a:rPr>
              <a:t>контрольно-измерительного оборудования </a:t>
            </a:r>
            <a:r>
              <a:rPr lang="ru-RU" sz="1600" dirty="0">
                <a:latin typeface="Cambria" pitchFamily="18" charset="0"/>
              </a:rPr>
              <a:t>компании </a:t>
            </a:r>
            <a:r>
              <a:rPr lang="en-US" sz="1600" dirty="0">
                <a:latin typeface="Cambria" pitchFamily="18" charset="0"/>
              </a:rPr>
              <a:t>Daewoo Shipbuilding &amp; Marine </a:t>
            </a:r>
            <a:r>
              <a:rPr lang="en-US" sz="1600" dirty="0" smtClean="0">
                <a:latin typeface="Cambria" pitchFamily="18" charset="0"/>
              </a:rPr>
              <a:t>Engineering</a:t>
            </a:r>
            <a:r>
              <a:rPr lang="ru-RU" sz="1600" dirty="0" smtClean="0">
                <a:latin typeface="Cambria" pitchFamily="18" charset="0"/>
              </a:rPr>
              <a:t> </a:t>
            </a:r>
            <a:r>
              <a:rPr lang="en-US" sz="1600" dirty="0" smtClean="0">
                <a:latin typeface="Cambria" pitchFamily="18" charset="0"/>
              </a:rPr>
              <a:t>Co., Ltd.</a:t>
            </a:r>
            <a:r>
              <a:rPr lang="ru-RU" sz="1600" dirty="0" smtClean="0">
                <a:latin typeface="Cambria" pitchFamily="18" charset="0"/>
              </a:rPr>
              <a:t> </a:t>
            </a:r>
            <a:r>
              <a:rPr lang="ru-RU" sz="1600" dirty="0">
                <a:latin typeface="Cambria" pitchFamily="18" charset="0"/>
              </a:rPr>
              <a:t>эталонам Российской Федерации.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Cambria" pitchFamily="18" charset="0"/>
              </a:rPr>
              <a:t>Признать Сертификаты Калибровки, выданные KRISS, как подтверждение </a:t>
            </a:r>
            <a:r>
              <a:rPr lang="ru-RU" sz="1600" dirty="0" err="1">
                <a:latin typeface="Cambria" pitchFamily="18" charset="0"/>
              </a:rPr>
              <a:t>прослеживаемости</a:t>
            </a:r>
            <a:r>
              <a:rPr lang="ru-RU" sz="1600" dirty="0">
                <a:latin typeface="Cambria" pitchFamily="18" charset="0"/>
              </a:rPr>
              <a:t> средств калибровки SCTI и средств калибровки KIC к Национальным Эталонам KRISS.</a:t>
            </a:r>
          </a:p>
          <a:p>
            <a:endParaRPr lang="ru-RU" sz="1600" dirty="0">
              <a:latin typeface="Cambria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877272"/>
            <a:ext cx="723830" cy="7377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475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86808" cy="916154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Проект «Сахалин-1».</a:t>
            </a:r>
            <a: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/>
            </a:r>
            <a:b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</a:b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II 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Этап</a:t>
            </a: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-</a:t>
            </a:r>
            <a: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Этап проектирования и закупок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877272"/>
            <a:ext cx="723830" cy="73777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1844824"/>
            <a:ext cx="83198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ambria" pitchFamily="18" charset="0"/>
              </a:rPr>
              <a:t>На данном этапе были совместно с представителями заказчика были проведены следующие работы:</a:t>
            </a:r>
          </a:p>
          <a:p>
            <a:pPr lvl="1">
              <a:buBlip>
                <a:blip r:embed="rId5"/>
              </a:buBlip>
            </a:pPr>
            <a:r>
              <a:rPr lang="ru-RU" sz="1600" dirty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Экспертиза заявок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на поставку;</a:t>
            </a:r>
          </a:p>
          <a:p>
            <a:pPr lvl="1">
              <a:buBlip>
                <a:blip r:embed="rId5"/>
              </a:buBlip>
            </a:pPr>
            <a:r>
              <a:rPr lang="en-US" sz="1600" dirty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Формирование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перечня средств измерений и датчиков, входящих в состав систем на платформе по видам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измерений;</a:t>
            </a:r>
            <a:endParaRPr lang="en-US" sz="1600" dirty="0" smtClean="0">
              <a:latin typeface="Cambria" pitchFamily="18" charset="0"/>
              <a:cs typeface="Arial" pitchFamily="34" charset="0"/>
            </a:endParaRPr>
          </a:p>
          <a:p>
            <a:pPr lvl="1">
              <a:buBlip>
                <a:blip r:embed="rId5"/>
              </a:buBlip>
            </a:pPr>
            <a:r>
              <a:rPr lang="en-US" sz="16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Подготовка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перечня измерительных контуров (подсистем) и измерительных каналов в этих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контурах</a:t>
            </a:r>
            <a:r>
              <a:rPr lang="en-US" sz="1600" dirty="0" smtClean="0">
                <a:latin typeface="Cambria" pitchFamily="18" charset="0"/>
                <a:cs typeface="Arial" pitchFamily="34" charset="0"/>
              </a:rPr>
              <a:t>;</a:t>
            </a:r>
          </a:p>
          <a:p>
            <a:pPr lvl="1">
              <a:buBlip>
                <a:blip r:embed="rId5"/>
              </a:buBlip>
            </a:pPr>
            <a:r>
              <a:rPr lang="en-US" sz="1600" dirty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Определение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показателей функциональной безопасности (SIL) средств измерений и датчиков подсистем на основе анализа и результатов оценки проектных уровней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контуров;</a:t>
            </a:r>
          </a:p>
          <a:p>
            <a:pPr lvl="1">
              <a:buBlip>
                <a:blip r:embed="rId5"/>
              </a:buBlip>
            </a:pPr>
            <a:r>
              <a:rPr lang="ru-RU" sz="1600" dirty="0" smtClean="0">
                <a:latin typeface="Cambria" pitchFamily="18" charset="0"/>
                <a:cs typeface="Arial" pitchFamily="34" charset="0"/>
              </a:rPr>
              <a:t> Оценка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показателей надежности средств измерений и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датчиков;</a:t>
            </a:r>
          </a:p>
          <a:p>
            <a:pPr lvl="1">
              <a:buBlip>
                <a:blip r:embed="rId5"/>
              </a:buBlip>
            </a:pPr>
            <a:r>
              <a:rPr lang="ru-RU" sz="1600" dirty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Анализ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данных закупаемых КИП по метрологическим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категориям;</a:t>
            </a:r>
          </a:p>
          <a:p>
            <a:pPr lvl="1">
              <a:buBlip>
                <a:blip r:embed="rId5"/>
              </a:buBlip>
            </a:pPr>
            <a:r>
              <a:rPr lang="en-US" sz="1600" dirty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Формирование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банка данных российских сертификатов об утверждении типа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средств измерений.</a:t>
            </a:r>
            <a:endParaRPr lang="en-US" sz="1600" dirty="0" smtClean="0">
              <a:latin typeface="Cambria" pitchFamily="18" charset="0"/>
              <a:cs typeface="Arial" pitchFamily="34" charset="0"/>
            </a:endParaRPr>
          </a:p>
          <a:p>
            <a:endParaRPr lang="en-US" sz="1600" dirty="0">
              <a:latin typeface="Cambria" pitchFamily="18" charset="0"/>
              <a:cs typeface="Arial" pitchFamily="34" charset="0"/>
            </a:endParaRPr>
          </a:p>
          <a:p>
            <a:r>
              <a:rPr lang="ru-RU" sz="1600" b="1" dirty="0" smtClean="0">
                <a:latin typeface="Cambria" pitchFamily="18" charset="0"/>
                <a:cs typeface="Arial" pitchFamily="34" charset="0"/>
              </a:rPr>
              <a:t>Как </a:t>
            </a:r>
            <a:r>
              <a:rPr lang="ru-RU" sz="1600" b="1" dirty="0">
                <a:latin typeface="Cambria" pitchFamily="18" charset="0"/>
                <a:cs typeface="Arial" pitchFamily="34" charset="0"/>
              </a:rPr>
              <a:t>результат работ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– документ проекта</a:t>
            </a:r>
            <a:r>
              <a:rPr lang="en-US" sz="16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«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Отчет об оценке критически важных для безопасности средств измерений и контуров, входящих в сферу российской законодательной метрологии и промышленной безопасности»</a:t>
            </a:r>
          </a:p>
          <a:p>
            <a:endParaRPr lang="ru-RU" sz="1600" dirty="0" smtClean="0">
              <a:latin typeface="Cambria" pitchFamily="18" charset="0"/>
            </a:endParaRPr>
          </a:p>
          <a:p>
            <a:endParaRPr lang="ru-RU" sz="16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75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86808" cy="7007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Проект «Сахалин-1».</a:t>
            </a:r>
            <a: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/>
            </a:r>
            <a:b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</a:b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III </a:t>
            </a:r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Этап</a:t>
            </a:r>
            <a: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-</a:t>
            </a:r>
            <a: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Инспекция калибровочных лабораторий в Корее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877272"/>
            <a:ext cx="723830" cy="73777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14202" y="2659716"/>
            <a:ext cx="5832648" cy="15300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>
                <a:latin typeface="Cambria" pitchFamily="18" charset="0"/>
              </a:rPr>
              <a:t>Проверка </a:t>
            </a:r>
            <a:r>
              <a:rPr lang="ru-RU" sz="1400" dirty="0">
                <a:latin typeface="Cambria" pitchFamily="18" charset="0"/>
              </a:rPr>
              <a:t>технической компетентности калибровочных лабораторий фирмы </a:t>
            </a:r>
            <a:r>
              <a:rPr lang="ru-RU" sz="1400" dirty="0" err="1">
                <a:latin typeface="Cambria" pitchFamily="18" charset="0"/>
              </a:rPr>
              <a:t>Daewoo</a:t>
            </a:r>
            <a:r>
              <a:rPr lang="ru-RU" sz="1400" dirty="0">
                <a:latin typeface="Cambria" pitchFamily="18" charset="0"/>
              </a:rPr>
              <a:t> </a:t>
            </a:r>
            <a:r>
              <a:rPr lang="ru-RU" sz="1400" dirty="0" err="1">
                <a:latin typeface="Cambria" pitchFamily="18" charset="0"/>
              </a:rPr>
              <a:t>Shipbuilding</a:t>
            </a:r>
            <a:r>
              <a:rPr lang="ru-RU" sz="1400" dirty="0">
                <a:latin typeface="Cambria" pitchFamily="18" charset="0"/>
              </a:rPr>
              <a:t> &amp; </a:t>
            </a:r>
            <a:r>
              <a:rPr lang="ru-RU" sz="1400" dirty="0" err="1">
                <a:latin typeface="Cambria" pitchFamily="18" charset="0"/>
              </a:rPr>
              <a:t>Marine</a:t>
            </a:r>
            <a:r>
              <a:rPr lang="ru-RU" sz="1400" dirty="0">
                <a:latin typeface="Cambria" pitchFamily="18" charset="0"/>
              </a:rPr>
              <a:t> </a:t>
            </a:r>
            <a:r>
              <a:rPr lang="ru-RU" sz="1400" dirty="0" err="1">
                <a:latin typeface="Cambria" pitchFamily="18" charset="0"/>
              </a:rPr>
              <a:t>Engineering</a:t>
            </a:r>
            <a:r>
              <a:rPr lang="ru-RU" sz="1400" dirty="0">
                <a:latin typeface="Cambria" pitchFamily="18" charset="0"/>
              </a:rPr>
              <a:t> </a:t>
            </a:r>
            <a:r>
              <a:rPr lang="ru-RU" sz="1400" dirty="0" err="1">
                <a:latin typeface="Cambria" pitchFamily="18" charset="0"/>
              </a:rPr>
              <a:t>Co</a:t>
            </a:r>
            <a:r>
              <a:rPr lang="ru-RU" sz="1400" dirty="0">
                <a:latin typeface="Cambria" pitchFamily="18" charset="0"/>
              </a:rPr>
              <a:t>., Ltd (DSME</a:t>
            </a:r>
            <a:r>
              <a:rPr lang="ru-RU" sz="1400" dirty="0" smtClean="0">
                <a:latin typeface="Cambria" pitchFamily="18" charset="0"/>
              </a:rPr>
              <a:t>), Республика Корея, осуществляющих калибровку </a:t>
            </a:r>
            <a:r>
              <a:rPr lang="ru-RU" sz="1400" dirty="0">
                <a:latin typeface="Cambria" pitchFamily="18" charset="0"/>
              </a:rPr>
              <a:t>средств измерений входящих в измерительные каналы </a:t>
            </a:r>
            <a:r>
              <a:rPr lang="ru-RU" sz="1400" dirty="0" smtClean="0">
                <a:latin typeface="Cambria" pitchFamily="18" charset="0"/>
              </a:rPr>
              <a:t>системы измерительно-управляющей </a:t>
            </a:r>
            <a:r>
              <a:rPr lang="ru-RU" sz="1400" dirty="0">
                <a:latin typeface="Cambria" pitchFamily="18" charset="0"/>
              </a:rPr>
              <a:t>платформы «Беркут» на </a:t>
            </a:r>
            <a:r>
              <a:rPr lang="ru-RU" sz="1400" dirty="0" smtClean="0">
                <a:latin typeface="Cambria" pitchFamily="18" charset="0"/>
              </a:rPr>
              <a:t>месторождении </a:t>
            </a:r>
            <a:r>
              <a:rPr lang="ru-RU" sz="1400" dirty="0" err="1" smtClean="0">
                <a:latin typeface="Cambria" pitchFamily="18" charset="0"/>
              </a:rPr>
              <a:t>Аркутун-Даги</a:t>
            </a:r>
            <a:r>
              <a:rPr lang="ru-RU" sz="1400" dirty="0" smtClean="0">
                <a:latin typeface="Cambria" pitchFamily="18" charset="0"/>
              </a:rPr>
              <a:t>.</a:t>
            </a:r>
            <a:endParaRPr lang="ru-RU" sz="1400" dirty="0">
              <a:latin typeface="Cambria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5954" y="2371684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Цель проведения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70386" y="4859700"/>
            <a:ext cx="5832648" cy="153600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1. Определен состав лабораторий DSME.</a:t>
            </a:r>
            <a:endParaRPr lang="ru-RU" sz="1500" dirty="0">
              <a:latin typeface="Cambria" pitchFamily="18" charset="0"/>
            </a:endParaRPr>
          </a:p>
          <a:p>
            <a:r>
              <a:rPr lang="ru-RU" sz="1500" dirty="0" smtClean="0">
                <a:latin typeface="Cambria" pitchFamily="18" charset="0"/>
              </a:rPr>
              <a:t>2. Проведена оценка </a:t>
            </a:r>
            <a:r>
              <a:rPr lang="ru-RU" sz="1500" dirty="0">
                <a:latin typeface="Cambria" pitchFamily="18" charset="0"/>
              </a:rPr>
              <a:t>калибровочных возможностей </a:t>
            </a:r>
            <a:r>
              <a:rPr lang="ru-RU" sz="1500" dirty="0" smtClean="0">
                <a:latin typeface="Cambria" pitchFamily="18" charset="0"/>
              </a:rPr>
              <a:t>лабораторий DSME.</a:t>
            </a:r>
          </a:p>
          <a:p>
            <a:r>
              <a:rPr lang="ru-RU" sz="1500" dirty="0" smtClean="0">
                <a:latin typeface="Cambria" pitchFamily="18" charset="0"/>
              </a:rPr>
              <a:t>3. Подтверждена их техническая компетентность.</a:t>
            </a:r>
          </a:p>
          <a:p>
            <a:endParaRPr lang="ru-RU" sz="1600" dirty="0">
              <a:latin typeface="Cambr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801622" y="4581128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Результат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3995936" y="4293096"/>
            <a:ext cx="360040" cy="463322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475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50892"/>
            <a:ext cx="8286808" cy="7007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Проект «Сахалин-1».</a:t>
            </a:r>
            <a: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/>
            </a:r>
            <a:b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</a:br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IV 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Этап</a:t>
            </a: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- 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Разработка </a:t>
            </a:r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и согласование проектов метрологических документов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877272"/>
            <a:ext cx="723830" cy="73777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71600" y="270892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41830" y="2708920"/>
            <a:ext cx="824786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700" dirty="0">
                <a:latin typeface="Cambria" pitchFamily="18" charset="0"/>
              </a:rPr>
              <a:t>На данном этапе </a:t>
            </a:r>
            <a:r>
              <a:rPr lang="ru-RU" sz="1700" dirty="0" smtClean="0">
                <a:latin typeface="Cambria" pitchFamily="18" charset="0"/>
              </a:rPr>
              <a:t>были</a:t>
            </a:r>
            <a:r>
              <a:rPr lang="en-US" sz="1700" dirty="0" smtClean="0">
                <a:latin typeface="Cambria" pitchFamily="18" charset="0"/>
              </a:rPr>
              <a:t> </a:t>
            </a:r>
            <a:r>
              <a:rPr lang="ru-RU" sz="1700" dirty="0" smtClean="0">
                <a:latin typeface="Cambria" pitchFamily="18" charset="0"/>
              </a:rPr>
              <a:t>разработаны следующие документы:</a:t>
            </a:r>
          </a:p>
          <a:p>
            <a:pPr lvl="1">
              <a:spcAft>
                <a:spcPts val="600"/>
              </a:spcAft>
              <a:buBlip>
                <a:blip r:embed="rId5"/>
              </a:buBlip>
            </a:pPr>
            <a:r>
              <a:rPr lang="ru-RU" sz="1700" dirty="0">
                <a:latin typeface="Cambria" pitchFamily="18" charset="0"/>
                <a:cs typeface="Arial" pitchFamily="34" charset="0"/>
              </a:rPr>
              <a:t> </a:t>
            </a:r>
            <a:r>
              <a:rPr lang="ru-RU" sz="1700" dirty="0" smtClean="0">
                <a:latin typeface="Cambria" pitchFamily="18" charset="0"/>
                <a:cs typeface="Arial" pitchFamily="34" charset="0"/>
              </a:rPr>
              <a:t>Программа испытаний системы измерительно-управляющей платформы «Беркут» на месторождении </a:t>
            </a:r>
            <a:r>
              <a:rPr lang="ru-RU" sz="1700" dirty="0" err="1" smtClean="0">
                <a:latin typeface="Cambria" pitchFamily="18" charset="0"/>
                <a:cs typeface="Arial" pitchFamily="34" charset="0"/>
              </a:rPr>
              <a:t>Аркутун-Даги</a:t>
            </a:r>
            <a:r>
              <a:rPr lang="ru-RU" sz="1700" dirty="0" smtClean="0">
                <a:latin typeface="Cambria" pitchFamily="18" charset="0"/>
                <a:cs typeface="Arial" pitchFamily="34" charset="0"/>
              </a:rPr>
              <a:t>;</a:t>
            </a:r>
            <a:endParaRPr lang="ru-RU" sz="1700" dirty="0">
              <a:latin typeface="Cambria" pitchFamily="18" charset="0"/>
              <a:cs typeface="Arial" pitchFamily="34" charset="0"/>
            </a:endParaRPr>
          </a:p>
          <a:p>
            <a:pPr lvl="1">
              <a:spcAft>
                <a:spcPts val="600"/>
              </a:spcAft>
              <a:buBlip>
                <a:blip r:embed="rId5"/>
              </a:buBlip>
            </a:pPr>
            <a:r>
              <a:rPr lang="en-US" sz="1700" dirty="0">
                <a:latin typeface="Cambria" pitchFamily="18" charset="0"/>
                <a:cs typeface="Arial" pitchFamily="34" charset="0"/>
              </a:rPr>
              <a:t> </a:t>
            </a:r>
            <a:r>
              <a:rPr lang="ru-RU" sz="1700" dirty="0" smtClean="0">
                <a:latin typeface="Cambria" pitchFamily="18" charset="0"/>
                <a:cs typeface="Arial" pitchFamily="34" charset="0"/>
              </a:rPr>
              <a:t>Проект описания типа</a:t>
            </a:r>
            <a:r>
              <a:rPr lang="ru-RU" sz="1700" dirty="0">
                <a:latin typeface="Cambria" pitchFamily="18" charset="0"/>
                <a:cs typeface="Arial" pitchFamily="34" charset="0"/>
              </a:rPr>
              <a:t> системы измерительно-управляющей платформы «Беркут» на месторождении </a:t>
            </a:r>
            <a:r>
              <a:rPr lang="ru-RU" sz="1700" dirty="0" err="1">
                <a:latin typeface="Cambria" pitchFamily="18" charset="0"/>
                <a:cs typeface="Arial" pitchFamily="34" charset="0"/>
              </a:rPr>
              <a:t>Аркутун-Даги</a:t>
            </a:r>
            <a:r>
              <a:rPr lang="ru-RU" sz="1700" dirty="0" smtClean="0">
                <a:latin typeface="Cambria" pitchFamily="18" charset="0"/>
                <a:cs typeface="Arial" pitchFamily="34" charset="0"/>
              </a:rPr>
              <a:t>;</a:t>
            </a:r>
          </a:p>
          <a:p>
            <a:pPr lvl="1">
              <a:spcAft>
                <a:spcPts val="600"/>
              </a:spcAft>
              <a:buBlip>
                <a:blip r:embed="rId5"/>
              </a:buBlip>
            </a:pPr>
            <a:r>
              <a:rPr lang="ru-RU" sz="1700" dirty="0" smtClean="0">
                <a:latin typeface="Cambria" pitchFamily="18" charset="0"/>
                <a:cs typeface="Arial" pitchFamily="34" charset="0"/>
              </a:rPr>
              <a:t>Проект методики поверки </a:t>
            </a:r>
            <a:r>
              <a:rPr lang="ru-RU" sz="1700" dirty="0">
                <a:latin typeface="Cambria" pitchFamily="18" charset="0"/>
                <a:cs typeface="Arial" pitchFamily="34" charset="0"/>
              </a:rPr>
              <a:t>системы измерительно-управляющей платформы «Беркут» на месторождении </a:t>
            </a:r>
            <a:r>
              <a:rPr lang="ru-RU" sz="1700" dirty="0" err="1" smtClean="0">
                <a:latin typeface="Cambria" pitchFamily="18" charset="0"/>
                <a:cs typeface="Arial" pitchFamily="34" charset="0"/>
              </a:rPr>
              <a:t>Аркутун-Даги</a:t>
            </a:r>
            <a:r>
              <a:rPr lang="ru-RU" sz="1700" dirty="0" smtClean="0">
                <a:latin typeface="Cambria" pitchFamily="18" charset="0"/>
                <a:cs typeface="Arial" pitchFamily="34" charset="0"/>
              </a:rPr>
              <a:t>.</a:t>
            </a:r>
            <a:endParaRPr lang="en-US" sz="1700" dirty="0">
              <a:latin typeface="Cambria" pitchFamily="18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91475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Метрологическая структура РФ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71284307"/>
              </p:ext>
            </p:extLst>
          </p:nvPr>
        </p:nvGraphicFramePr>
        <p:xfrm>
          <a:off x="214282" y="1628800"/>
          <a:ext cx="8715436" cy="50149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1403649" y="1626903"/>
            <a:ext cx="6336704" cy="5059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atin typeface="Cambria" pitchFamily="18" charset="0"/>
              </a:rPr>
              <a:t>Правительство Российской Федерации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03648" y="2420888"/>
            <a:ext cx="6336704" cy="64807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atin typeface="Cambria" pitchFamily="18" charset="0"/>
              </a:rPr>
              <a:t>Министерство промышленности и торговли </a:t>
            </a:r>
            <a:r>
              <a:rPr lang="ru-RU" sz="1500" dirty="0">
                <a:latin typeface="Cambria" pitchFamily="18" charset="0"/>
              </a:rPr>
              <a:t>Российской </a:t>
            </a:r>
            <a:r>
              <a:rPr lang="ru-RU" sz="1500" dirty="0" smtClean="0">
                <a:latin typeface="Cambria" pitchFamily="18" charset="0"/>
              </a:rPr>
              <a:t>Федерации (</a:t>
            </a:r>
            <a:r>
              <a:rPr lang="ru-RU" sz="1500" dirty="0" err="1" smtClean="0">
                <a:latin typeface="Cambria" pitchFamily="18" charset="0"/>
              </a:rPr>
              <a:t>Минпромторг</a:t>
            </a:r>
            <a:r>
              <a:rPr lang="ru-RU" sz="1500" dirty="0" smtClean="0">
                <a:latin typeface="Cambria" pitchFamily="18" charset="0"/>
              </a:rPr>
              <a:t> России)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403081" y="3378039"/>
            <a:ext cx="6337272" cy="5550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>
                <a:latin typeface="Cambria" pitchFamily="18" charset="0"/>
              </a:rPr>
              <a:t>Федеральное агентство по техническому регулированию и </a:t>
            </a:r>
            <a:r>
              <a:rPr lang="ru-RU" sz="1500" dirty="0" smtClean="0">
                <a:latin typeface="Cambria" pitchFamily="18" charset="0"/>
              </a:rPr>
              <a:t>метрологии (</a:t>
            </a:r>
            <a:r>
              <a:rPr lang="ru-RU" sz="1500" dirty="0" err="1" smtClean="0">
                <a:latin typeface="Cambria" pitchFamily="18" charset="0"/>
              </a:rPr>
              <a:t>Росстандарт</a:t>
            </a:r>
            <a:r>
              <a:rPr lang="ru-RU" sz="1500" dirty="0">
                <a:latin typeface="Cambria" pitchFamily="18" charset="0"/>
              </a:rPr>
              <a:t>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902011" y="4302224"/>
            <a:ext cx="2605608" cy="71111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atin typeface="Cambria" pitchFamily="18" charset="0"/>
              </a:rPr>
              <a:t>Государственные метрологические </a:t>
            </a:r>
            <a:r>
              <a:rPr lang="ru-RU" sz="1500" dirty="0">
                <a:latin typeface="Cambria" pitchFamily="18" charset="0"/>
              </a:rPr>
              <a:t>службы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83568" y="4302224"/>
            <a:ext cx="2605608" cy="71111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atin typeface="Cambria" pitchFamily="18" charset="0"/>
              </a:rPr>
              <a:t>Государственные </a:t>
            </a:r>
            <a:r>
              <a:rPr lang="ru-RU" sz="1500" dirty="0">
                <a:latin typeface="Cambria" pitchFamily="18" charset="0"/>
              </a:rPr>
              <a:t>научные метрологические центры (ГНМЦ)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771800" y="5445224"/>
            <a:ext cx="2605608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atin typeface="Cambria" pitchFamily="18" charset="0"/>
              </a:rPr>
              <a:t>Метрологические научно-исследовательские институты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902011" y="5445224"/>
            <a:ext cx="2605609" cy="10801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latin typeface="Cambria" pitchFamily="18" charset="0"/>
              </a:rPr>
              <a:t>Государственные региональные центры </a:t>
            </a:r>
            <a:r>
              <a:rPr lang="ru-RU" sz="1500" dirty="0">
                <a:latin typeface="Cambria" pitchFamily="18" charset="0"/>
              </a:rPr>
              <a:t>стандартизации, </a:t>
            </a:r>
            <a:r>
              <a:rPr lang="ru-RU" sz="1500" dirty="0" smtClean="0">
                <a:latin typeface="Cambria" pitchFamily="18" charset="0"/>
              </a:rPr>
              <a:t> метрологии </a:t>
            </a:r>
            <a:r>
              <a:rPr lang="ru-RU" sz="1500" dirty="0">
                <a:latin typeface="Cambria" pitchFamily="18" charset="0"/>
              </a:rPr>
              <a:t>и испытаний</a:t>
            </a:r>
          </a:p>
        </p:txBody>
      </p:sp>
      <p:cxnSp>
        <p:nvCxnSpPr>
          <p:cNvPr id="22" name="Прямая со стрелкой 21"/>
          <p:cNvCxnSpPr>
            <a:stCxn id="20" idx="2"/>
            <a:endCxn id="23" idx="0"/>
          </p:cNvCxnSpPr>
          <p:nvPr/>
        </p:nvCxnSpPr>
        <p:spPr>
          <a:xfrm flipH="1">
            <a:off x="4572000" y="2132856"/>
            <a:ext cx="1" cy="288032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23" idx="2"/>
            <a:endCxn id="24" idx="0"/>
          </p:cNvCxnSpPr>
          <p:nvPr/>
        </p:nvCxnSpPr>
        <p:spPr>
          <a:xfrm flipH="1">
            <a:off x="4571717" y="3068960"/>
            <a:ext cx="283" cy="309079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5" name="Прямая со стрелкой 1024"/>
          <p:cNvCxnSpPr>
            <a:stCxn id="24" idx="2"/>
            <a:endCxn id="26" idx="0"/>
          </p:cNvCxnSpPr>
          <p:nvPr/>
        </p:nvCxnSpPr>
        <p:spPr>
          <a:xfrm flipH="1">
            <a:off x="1986372" y="3933057"/>
            <a:ext cx="2585345" cy="369167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0" name="Прямая со стрелкой 1029"/>
          <p:cNvCxnSpPr>
            <a:stCxn id="24" idx="2"/>
            <a:endCxn id="25" idx="0"/>
          </p:cNvCxnSpPr>
          <p:nvPr/>
        </p:nvCxnSpPr>
        <p:spPr>
          <a:xfrm>
            <a:off x="4571717" y="3933057"/>
            <a:ext cx="2633098" cy="369167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6" name="Прямая со стрелкой 1035"/>
          <p:cNvCxnSpPr>
            <a:stCxn id="25" idx="2"/>
            <a:endCxn id="27" idx="0"/>
          </p:cNvCxnSpPr>
          <p:nvPr/>
        </p:nvCxnSpPr>
        <p:spPr>
          <a:xfrm flipH="1">
            <a:off x="4074604" y="5013341"/>
            <a:ext cx="3130211" cy="431883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9" name="Прямая со стрелкой 1038"/>
          <p:cNvCxnSpPr>
            <a:stCxn id="25" idx="2"/>
            <a:endCxn id="28" idx="0"/>
          </p:cNvCxnSpPr>
          <p:nvPr/>
        </p:nvCxnSpPr>
        <p:spPr>
          <a:xfrm>
            <a:off x="7204815" y="5013341"/>
            <a:ext cx="1" cy="431883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86808" cy="7007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Проект «Сахалин-1».</a:t>
            </a:r>
            <a: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/>
            </a:r>
            <a:b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</a:b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V </a:t>
            </a:r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Этап</a:t>
            </a:r>
            <a:r>
              <a:rPr lang="en-US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–</a:t>
            </a: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 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Испытания в целях утверждения типа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877272"/>
            <a:ext cx="723830" cy="737779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77850"/>
            <a:ext cx="2376264" cy="1368152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pic>
        <p:nvPicPr>
          <p:cNvPr id="10" name="Рисунок 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4866580"/>
            <a:ext cx="2340260" cy="137310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71500" y="195463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ambria" pitchFamily="18" charset="0"/>
              </a:rPr>
              <a:t>Автоматизированное рабочее место оператора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5496" y="4365104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ambria" pitchFamily="18" charset="0"/>
              </a:rPr>
              <a:t>Центральный </a:t>
            </a:r>
            <a:r>
              <a:rPr lang="ru-RU" sz="1400" dirty="0" smtClean="0">
                <a:latin typeface="Cambria" pitchFamily="18" charset="0"/>
              </a:rPr>
              <a:t>сервер верхнего строения платформы «Беркут»</a:t>
            </a:r>
            <a:endParaRPr lang="ru-RU" sz="1400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2132856"/>
            <a:ext cx="5328592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1500" dirty="0" smtClean="0">
                <a:latin typeface="Cambria" pitchFamily="18" charset="0"/>
              </a:rPr>
              <a:t>Специалистами ФГУП «ВНИИМС» с участием инженеров </a:t>
            </a:r>
            <a:r>
              <a:rPr lang="en-US" sz="1500" dirty="0" err="1" smtClean="0">
                <a:latin typeface="Cambria" pitchFamily="18" charset="0"/>
              </a:rPr>
              <a:t>EXXONMobil</a:t>
            </a:r>
            <a:r>
              <a:rPr lang="ru-RU" sz="1500" dirty="0" smtClean="0">
                <a:latin typeface="Cambria" pitchFamily="18" charset="0"/>
              </a:rPr>
              <a:t>,</a:t>
            </a:r>
            <a:r>
              <a:rPr lang="en-US" sz="1500" dirty="0" smtClean="0">
                <a:latin typeface="Cambria" pitchFamily="18" charset="0"/>
              </a:rPr>
              <a:t> DSME</a:t>
            </a:r>
            <a:r>
              <a:rPr lang="ru-RU" sz="1500" dirty="0" smtClean="0">
                <a:latin typeface="Cambria" pitchFamily="18" charset="0"/>
              </a:rPr>
              <a:t> и с </a:t>
            </a:r>
            <a:r>
              <a:rPr lang="ru-RU" sz="1500" dirty="0">
                <a:latin typeface="Cambria" pitchFamily="18" charset="0"/>
              </a:rPr>
              <a:t>привлечением </a:t>
            </a:r>
            <a:r>
              <a:rPr lang="ru-RU" sz="1500" dirty="0" smtClean="0">
                <a:latin typeface="Cambria" pitchFamily="18" charset="0"/>
              </a:rPr>
              <a:t>ФБУ </a:t>
            </a:r>
            <a:r>
              <a:rPr lang="ru-RU" sz="1500" dirty="0">
                <a:latin typeface="Cambria" pitchFamily="18" charset="0"/>
              </a:rPr>
              <a:t>«Сахалинский ЦСМ»</a:t>
            </a:r>
            <a:r>
              <a:rPr lang="en-US" sz="1500" dirty="0" smtClean="0">
                <a:latin typeface="Cambria" pitchFamily="18" charset="0"/>
              </a:rPr>
              <a:t> </a:t>
            </a:r>
            <a:r>
              <a:rPr lang="ru-RU" sz="1500" dirty="0" smtClean="0">
                <a:latin typeface="Cambria" pitchFamily="18" charset="0"/>
              </a:rPr>
              <a:t>были проведены следующие работы:</a:t>
            </a:r>
          </a:p>
          <a:p>
            <a:pPr lvl="1">
              <a:spcAft>
                <a:spcPts val="600"/>
              </a:spcAft>
              <a:buBlip>
                <a:blip r:embed="rId7"/>
              </a:buBlip>
            </a:pPr>
            <a:r>
              <a:rPr lang="en-US" sz="1500" dirty="0">
                <a:latin typeface="Cambria" pitchFamily="18" charset="0"/>
              </a:rPr>
              <a:t>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Определен и согласован перечень измерительных каналов на испытания по каждому виду измерений;</a:t>
            </a:r>
            <a:endParaRPr lang="ru-RU" sz="1500" dirty="0">
              <a:latin typeface="Cambria" pitchFamily="18" charset="0"/>
              <a:cs typeface="Arial" pitchFamily="34" charset="0"/>
            </a:endParaRPr>
          </a:p>
          <a:p>
            <a:pPr lvl="1">
              <a:spcAft>
                <a:spcPts val="600"/>
              </a:spcAft>
              <a:buBlip>
                <a:blip r:embed="rId7"/>
              </a:buBlip>
            </a:pPr>
            <a:r>
              <a:rPr lang="en-US" sz="15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Имитационным способом проверены измерительные каналы температуры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,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давления </a:t>
            </a:r>
            <a:r>
              <a:rPr lang="ru-RU" sz="1500" dirty="0" smtClean="0">
                <a:latin typeface="Cambria" pitchFamily="18" charset="0"/>
              </a:rPr>
              <a:t>и </a:t>
            </a:r>
            <a:r>
              <a:rPr lang="ru-RU" sz="1500" dirty="0">
                <a:latin typeface="Cambria" pitchFamily="18" charset="0"/>
              </a:rPr>
              <a:t>перепада давления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, 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объемного и массового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расхода, уровня, </a:t>
            </a:r>
            <a:r>
              <a:rPr lang="ru-RU" sz="1500" dirty="0">
                <a:latin typeface="Cambria" pitchFamily="18" charset="0"/>
              </a:rPr>
              <a:t>состава и обнаружения </a:t>
            </a:r>
            <a:r>
              <a:rPr lang="ru-RU" sz="1500" dirty="0" smtClean="0">
                <a:latin typeface="Cambria" pitchFamily="18" charset="0"/>
              </a:rPr>
              <a:t>газа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;</a:t>
            </a:r>
          </a:p>
          <a:p>
            <a:pPr lvl="1">
              <a:spcAft>
                <a:spcPts val="600"/>
              </a:spcAft>
              <a:buBlip>
                <a:blip r:embed="rId7"/>
              </a:buBlip>
            </a:pPr>
            <a:r>
              <a:rPr lang="en-US" sz="15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Проверена работоспособность среднего уровня системы (комплексов </a:t>
            </a:r>
            <a:r>
              <a:rPr lang="en-US" sz="1500" dirty="0" err="1" smtClean="0">
                <a:latin typeface="Cambria" pitchFamily="18" charset="0"/>
                <a:cs typeface="Arial" pitchFamily="34" charset="0"/>
              </a:rPr>
              <a:t>DeltaV</a:t>
            </a:r>
            <a:r>
              <a:rPr lang="en-US" sz="15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и контроллеров </a:t>
            </a:r>
            <a:r>
              <a:rPr lang="en-US" sz="1500" dirty="0" err="1" smtClean="0">
                <a:latin typeface="Cambria" pitchFamily="18" charset="0"/>
                <a:cs typeface="Arial" pitchFamily="34" charset="0"/>
              </a:rPr>
              <a:t>Tricon</a:t>
            </a:r>
            <a:r>
              <a:rPr lang="en-US" sz="1500" dirty="0" smtClean="0">
                <a:latin typeface="Cambria" pitchFamily="18" charset="0"/>
                <a:cs typeface="Arial" pitchFamily="34" charset="0"/>
              </a:rPr>
              <a:t>)</a:t>
            </a:r>
            <a:endParaRPr lang="ru-RU" sz="1500" dirty="0" smtClean="0">
              <a:latin typeface="Cambria" pitchFamily="18" charset="0"/>
              <a:cs typeface="Arial" pitchFamily="34" charset="0"/>
            </a:endParaRPr>
          </a:p>
          <a:p>
            <a:pPr lvl="1">
              <a:spcAft>
                <a:spcPts val="600"/>
              </a:spcAft>
              <a:buBlip>
                <a:blip r:embed="rId7"/>
              </a:buBlip>
            </a:pPr>
            <a:r>
              <a:rPr lang="en-US" sz="15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Проведена </a:t>
            </a:r>
            <a:r>
              <a:rPr lang="ru-RU" sz="1500" dirty="0" smtClean="0">
                <a:latin typeface="Cambria" pitchFamily="18" charset="0"/>
              </a:rPr>
              <a:t>проверка </a:t>
            </a:r>
            <a:r>
              <a:rPr lang="ru-RU" sz="1500" dirty="0">
                <a:latin typeface="Cambria" pitchFamily="18" charset="0"/>
              </a:rPr>
              <a:t>условий </a:t>
            </a:r>
            <a:r>
              <a:rPr lang="ru-RU" sz="1500" dirty="0" smtClean="0">
                <a:latin typeface="Cambria" pitchFamily="18" charset="0"/>
              </a:rPr>
              <a:t>эксплуатации и функционирования Системы;</a:t>
            </a:r>
          </a:p>
          <a:p>
            <a:pPr lvl="1">
              <a:spcAft>
                <a:spcPts val="600"/>
              </a:spcAft>
              <a:buBlip>
                <a:blip r:embed="rId7"/>
              </a:buBlip>
            </a:pPr>
            <a:r>
              <a:rPr lang="ru-RU" sz="1500" dirty="0">
                <a:latin typeface="Cambria" pitchFamily="18" charset="0"/>
              </a:rPr>
              <a:t> </a:t>
            </a:r>
            <a:r>
              <a:rPr lang="ru-RU" sz="1500" dirty="0" smtClean="0">
                <a:latin typeface="Cambria" pitchFamily="18" charset="0"/>
              </a:rPr>
              <a:t>Оформлены протоколы испытаний на проверенные измерительные каналы;</a:t>
            </a:r>
          </a:p>
          <a:p>
            <a:pPr lvl="1">
              <a:spcAft>
                <a:spcPts val="600"/>
              </a:spcAft>
              <a:buBlip>
                <a:blip r:embed="rId7"/>
              </a:buBlip>
            </a:pPr>
            <a:r>
              <a:rPr lang="ru-RU" sz="1500" dirty="0">
                <a:latin typeface="Cambria" pitchFamily="18" charset="0"/>
              </a:rPr>
              <a:t> </a:t>
            </a:r>
            <a:r>
              <a:rPr lang="ru-RU" sz="1500" dirty="0" smtClean="0">
                <a:latin typeface="Cambria" pitchFamily="18" charset="0"/>
              </a:rPr>
              <a:t>Подготовлен и подписан акт испытаний.</a:t>
            </a:r>
            <a:endParaRPr lang="en-US" sz="1500" dirty="0" smtClean="0">
              <a:latin typeface="Cambria" pitchFamily="18" charset="0"/>
            </a:endParaRPr>
          </a:p>
          <a:p>
            <a:pPr lvl="1">
              <a:buBlip>
                <a:blip r:embed="rId7"/>
              </a:buBlip>
            </a:pPr>
            <a:endParaRPr lang="en-US" sz="1500" dirty="0">
              <a:latin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75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Проект «Сахалин-1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».</a:t>
            </a: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/>
            </a:r>
            <a:b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</a:br>
            <a:r>
              <a:rPr lang="en-US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VI 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Этап – Получение свидетельства и первичная поверка системы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877272"/>
            <a:ext cx="723830" cy="73777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7544" y="2622064"/>
            <a:ext cx="8247860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 smtClean="0">
                <a:latin typeface="+mj-lt"/>
              </a:rPr>
              <a:t>На данном этапе проведены следующие работы: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dirty="0" smtClean="0">
                <a:latin typeface="+mj-lt"/>
              </a:rPr>
              <a:t>По результатам испытаний подготовлены окончательные версии материалов испытаний (описание типа, методика поверки).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dirty="0" smtClean="0">
                <a:latin typeface="+mj-lt"/>
              </a:rPr>
              <a:t>Отделом ФГУП «ВНИИМС» проведена экспертиза материалов испытаний и комплект документов направлен в </a:t>
            </a:r>
            <a:r>
              <a:rPr lang="ru-RU" dirty="0" err="1" smtClean="0">
                <a:latin typeface="+mj-lt"/>
              </a:rPr>
              <a:t>Росстандарт</a:t>
            </a:r>
            <a:r>
              <a:rPr lang="ru-RU" dirty="0" smtClean="0">
                <a:latin typeface="+mj-lt"/>
              </a:rPr>
              <a:t> для принятия решения об утверждении типа системы.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dirty="0" smtClean="0">
                <a:latin typeface="+mj-lt"/>
              </a:rPr>
              <a:t>Получено свидетельство об утверждении типа.</a:t>
            </a:r>
          </a:p>
          <a:p>
            <a:pPr marL="342900" indent="-342900">
              <a:spcAft>
                <a:spcPts val="600"/>
              </a:spcAft>
              <a:buAutoNum type="arabicPeriod"/>
            </a:pPr>
            <a:r>
              <a:rPr lang="ru-RU" dirty="0" smtClean="0">
                <a:latin typeface="+mj-lt"/>
              </a:rPr>
              <a:t>Оформлены свидетельства о первичной поверки измерительных каналов и всей системы в целом.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452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Заключение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1844824"/>
            <a:ext cx="817585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spcAft>
                <a:spcPts val="600"/>
              </a:spcAft>
              <a:buBlip>
                <a:blip r:embed="rId4"/>
              </a:buBlip>
            </a:pPr>
            <a:r>
              <a:rPr lang="ru-RU" dirty="0" smtClean="0">
                <a:latin typeface="+mj-lt"/>
                <a:cs typeface="Arial" pitchFamily="34" charset="0"/>
              </a:rPr>
              <a:t> Концептуально новый системный подход к метрологическому обеспечению опасных производственных объектов.</a:t>
            </a:r>
          </a:p>
          <a:p>
            <a:pPr lvl="1">
              <a:spcAft>
                <a:spcPts val="600"/>
              </a:spcAft>
            </a:pPr>
            <a:endParaRPr lang="ru-RU" dirty="0">
              <a:latin typeface="+mj-lt"/>
              <a:cs typeface="Arial" pitchFamily="34" charset="0"/>
            </a:endParaRPr>
          </a:p>
          <a:p>
            <a:pPr lvl="1">
              <a:spcAft>
                <a:spcPts val="600"/>
              </a:spcAft>
              <a:buBlip>
                <a:blip r:embed="rId4"/>
              </a:buBlip>
            </a:pPr>
            <a:r>
              <a:rPr lang="en-US" dirty="0">
                <a:latin typeface="+mj-lt"/>
                <a:cs typeface="Arial" pitchFamily="34" charset="0"/>
              </a:rPr>
              <a:t> </a:t>
            </a:r>
            <a:r>
              <a:rPr lang="ru-RU" dirty="0" smtClean="0">
                <a:latin typeface="+mj-lt"/>
                <a:cs typeface="Arial" pitchFamily="34" charset="0"/>
              </a:rPr>
              <a:t>Снижение стоимости работ по метрологическому обеспечению опасных производственных объектов.</a:t>
            </a:r>
          </a:p>
          <a:p>
            <a:pPr lvl="1">
              <a:spcAft>
                <a:spcPts val="600"/>
              </a:spcAft>
            </a:pPr>
            <a:endParaRPr lang="ru-RU" dirty="0">
              <a:latin typeface="+mj-lt"/>
              <a:cs typeface="Arial" pitchFamily="34" charset="0"/>
            </a:endParaRPr>
          </a:p>
          <a:p>
            <a:pPr lvl="1">
              <a:spcAft>
                <a:spcPts val="600"/>
              </a:spcAft>
              <a:buBlip>
                <a:blip r:embed="rId4"/>
              </a:buBlip>
            </a:pPr>
            <a:r>
              <a:rPr lang="en-US" dirty="0">
                <a:latin typeface="+mj-lt"/>
                <a:cs typeface="Arial" pitchFamily="34" charset="0"/>
              </a:rPr>
              <a:t> </a:t>
            </a:r>
            <a:r>
              <a:rPr lang="ru-RU" dirty="0" smtClean="0">
                <a:latin typeface="+mj-lt"/>
                <a:cs typeface="Arial" pitchFamily="34" charset="0"/>
              </a:rPr>
              <a:t>Снижение общих временных затрат по проектам</a:t>
            </a:r>
            <a:r>
              <a:rPr lang="ru-RU" dirty="0" smtClean="0">
                <a:latin typeface="+mj-lt"/>
                <a:cs typeface="Arial" pitchFamily="34" charset="0"/>
              </a:rPr>
              <a:t>.</a:t>
            </a:r>
          </a:p>
          <a:p>
            <a:pPr lvl="1">
              <a:spcAft>
                <a:spcPts val="600"/>
              </a:spcAft>
              <a:buBlip>
                <a:blip r:embed="rId4"/>
              </a:buBlip>
            </a:pPr>
            <a:endParaRPr lang="ru-RU" dirty="0">
              <a:latin typeface="+mj-lt"/>
              <a:cs typeface="Arial" pitchFamily="34" charset="0"/>
            </a:endParaRPr>
          </a:p>
          <a:p>
            <a:pPr lvl="1">
              <a:spcAft>
                <a:spcPts val="600"/>
              </a:spcAft>
              <a:buBlip>
                <a:blip r:embed="rId4"/>
              </a:buBlip>
            </a:pPr>
            <a:r>
              <a:rPr lang="ru-RU" dirty="0" smtClean="0">
                <a:latin typeface="+mj-lt"/>
                <a:cs typeface="Arial" pitchFamily="34" charset="0"/>
              </a:rPr>
              <a:t>Достижение синергетического эффекта.</a:t>
            </a:r>
            <a:endParaRPr lang="ru-RU" dirty="0" smtClean="0">
              <a:latin typeface="+mj-lt"/>
              <a:cs typeface="Arial" pitchFamily="34" charset="0"/>
            </a:endParaRPr>
          </a:p>
          <a:p>
            <a:pPr lvl="1">
              <a:spcAft>
                <a:spcPts val="600"/>
              </a:spcAft>
            </a:pPr>
            <a:endParaRPr lang="ru-RU" dirty="0" smtClean="0">
              <a:latin typeface="+mj-lt"/>
              <a:cs typeface="Arial" pitchFamily="34" charset="0"/>
            </a:endParaRPr>
          </a:p>
          <a:p>
            <a:pPr lvl="1">
              <a:spcAft>
                <a:spcPts val="600"/>
              </a:spcAft>
              <a:buBlip>
                <a:blip r:embed="rId4"/>
              </a:buBlip>
            </a:pPr>
            <a:r>
              <a:rPr lang="ru-RU" dirty="0" smtClean="0">
                <a:latin typeface="+mj-lt"/>
              </a:rPr>
              <a:t> Увеличение результативности по проектам.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452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078650"/>
            <a:ext cx="8286808" cy="70070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СПАСИБО ЗА ВНИМАНИЕ!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452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928670"/>
            <a:ext cx="8678198" cy="70013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Нормативно-правовые основы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39682" y="1628800"/>
            <a:ext cx="8690036" cy="5014910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ru-RU" sz="1600" dirty="0" smtClean="0">
                <a:latin typeface="Cambria" pitchFamily="18" charset="0"/>
                <a:cs typeface="Arial" pitchFamily="34" charset="0"/>
              </a:rPr>
              <a:t>Федеральный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закон от 26.06.2008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№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102-ФЗ (ред. от 23.06.2014)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«Об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обеспечении единства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измерений»;</a:t>
            </a:r>
          </a:p>
          <a:p>
            <a:pPr>
              <a:buBlip>
                <a:blip r:embed="rId3"/>
              </a:buBlip>
            </a:pPr>
            <a:r>
              <a:rPr lang="ru-RU" sz="1600" dirty="0">
                <a:latin typeface="Cambria" pitchFamily="18" charset="0"/>
                <a:cs typeface="Arial" pitchFamily="34" charset="0"/>
              </a:rPr>
              <a:t>Постановление Правительства РФ от 31.10.2009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№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879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«Об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утверждении Положения о единицах величин, допускаемых к применению в Российской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Федерации»;</a:t>
            </a:r>
          </a:p>
          <a:p>
            <a:pPr>
              <a:buBlip>
                <a:blip r:embed="rId3"/>
              </a:buBlip>
            </a:pPr>
            <a:r>
              <a:rPr lang="ru-RU" sz="1600" dirty="0">
                <a:latin typeface="Cambria" pitchFamily="18" charset="0"/>
                <a:cs typeface="Arial" pitchFamily="34" charset="0"/>
              </a:rPr>
              <a:t>Приказ </a:t>
            </a:r>
            <a:r>
              <a:rPr lang="ru-RU" sz="1600" dirty="0" err="1">
                <a:latin typeface="Cambria" pitchFamily="18" charset="0"/>
                <a:cs typeface="Arial" pitchFamily="34" charset="0"/>
              </a:rPr>
              <a:t>Минпромторга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 России от 30.11.2009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№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1081 (ред. от 25.06.2013)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«Об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утверждении Порядка проведения испытаний стандартных образцов или средств измерений в целях утверждения типа, Порядка утверждения типа стандартных образцов или типа средств измерений, Порядка выдачи свидетельств об утверждении типа стандартных образцов или типа средств измерений, установления и изменения срока действия указанных свидетельств и интервала между поверками средств измерений, требований к знакам утверждения типа стандартных образцов или типа средств измерений и порядка их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нанесения»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(Зарегистрировано в Минюсте России 25.12.2009 N 15866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);</a:t>
            </a:r>
          </a:p>
          <a:p>
            <a:pPr>
              <a:buBlip>
                <a:blip r:embed="rId3"/>
              </a:buBlip>
            </a:pPr>
            <a:r>
              <a:rPr lang="ru-RU" sz="1600" dirty="0">
                <a:latin typeface="Cambria" pitchFamily="18" charset="0"/>
                <a:cs typeface="Arial" pitchFamily="34" charset="0"/>
              </a:rPr>
              <a:t>Приказ Ростехнадзора от 12.03.2013 №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 101</a:t>
            </a:r>
            <a:r>
              <a:rPr lang="en-US" sz="16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«Об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утверждении Федеральных норм и правил в области промышленной безопасности "Правила безопасности в нефтяной и газовой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промышленности» (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Зарегистрировано в Минюсте России 19.04.2013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№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28222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);</a:t>
            </a:r>
            <a:endParaRPr lang="ru-RU" sz="1600" dirty="0">
              <a:latin typeface="Cambria" pitchFamily="18" charset="0"/>
              <a:cs typeface="Arial" pitchFamily="34" charset="0"/>
            </a:endParaRPr>
          </a:p>
          <a:p>
            <a:pPr marL="0" indent="0">
              <a:buNone/>
            </a:pPr>
            <a:endParaRPr lang="ru-RU" sz="1600" dirty="0">
              <a:latin typeface="Cambria" pitchFamily="18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endParaRPr lang="ru-RU" sz="2400" dirty="0">
              <a:latin typeface="Cambria" pitchFamily="18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endParaRPr lang="ru-RU" sz="2400" dirty="0">
              <a:latin typeface="Cambria" pitchFamily="18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63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928670"/>
            <a:ext cx="8678198" cy="700130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Нормативно-правовые </a:t>
            </a: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основы</a:t>
            </a:r>
            <a:b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</a:br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(продолжение)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26982" y="1556792"/>
            <a:ext cx="8690036" cy="5230934"/>
          </a:xfrm>
        </p:spPr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endParaRPr lang="en-US" sz="1600" dirty="0" smtClean="0">
              <a:latin typeface="Cambria" pitchFamily="18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r>
              <a:rPr lang="ru-RU" sz="1600" dirty="0">
                <a:latin typeface="Cambria" pitchFamily="18" charset="0"/>
                <a:cs typeface="Arial" pitchFamily="34" charset="0"/>
              </a:rPr>
              <a:t>Приказ Ростехнадзора от 11.03.2013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№ 96 «Об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утверждении Федеральных норм и правил в области промышленной безопасности "Общие правила взрывобезопасности для взрывопожароопасных химических, нефтехимических и нефтеперерабатывающих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производств» (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Зарегистрировано в Минюсте России 16.04.2013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№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28138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);</a:t>
            </a:r>
            <a:endParaRPr lang="ru-RU" sz="1600" dirty="0" smtClean="0">
              <a:latin typeface="Cambria" pitchFamily="18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r>
              <a:rPr lang="ru-RU" sz="1600" dirty="0" smtClean="0">
                <a:latin typeface="Cambria" pitchFamily="18" charset="0"/>
                <a:cs typeface="Arial" pitchFamily="34" charset="0"/>
              </a:rPr>
              <a:t>ГОСТ Р 8.596-2002 «ГСИ. Метрологическое обеспечение измерительных систем. Основные положения»;</a:t>
            </a:r>
          </a:p>
          <a:p>
            <a:pPr>
              <a:buBlip>
                <a:blip r:embed="rId3"/>
              </a:buBlip>
            </a:pPr>
            <a:r>
              <a:rPr lang="ru-RU" sz="1600" dirty="0" smtClean="0">
                <a:latin typeface="Cambria" pitchFamily="18" charset="0"/>
                <a:cs typeface="Arial" pitchFamily="34" charset="0"/>
              </a:rPr>
              <a:t>МИ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3290-2010 «Рекомендация по подготовке, оформлению и рассмотрению материалов испытаний средств измерений в целях утверждения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типа»;</a:t>
            </a:r>
          </a:p>
          <a:p>
            <a:pPr>
              <a:buBlip>
                <a:blip r:embed="rId3"/>
              </a:buBlip>
            </a:pPr>
            <a:r>
              <a:rPr lang="ru-RU" sz="1600" dirty="0" smtClean="0">
                <a:latin typeface="Cambria" pitchFamily="18" charset="0"/>
                <a:cs typeface="Arial" pitchFamily="34" charset="0"/>
              </a:rPr>
              <a:t>Р </a:t>
            </a:r>
            <a:r>
              <a:rPr lang="ru-RU" sz="1600" dirty="0">
                <a:latin typeface="Cambria" pitchFamily="18" charset="0"/>
                <a:cs typeface="Arial" pitchFamily="34" charset="0"/>
              </a:rPr>
              <a:t>50.2.077-2014. «ГСИ. Испытания средств измерений в целях утверждения типа. Проверка защиты программного 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обеспечения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»;</a:t>
            </a:r>
          </a:p>
          <a:p>
            <a:pPr>
              <a:buBlip>
                <a:blip r:embed="rId3"/>
              </a:buBlip>
            </a:pPr>
            <a:r>
              <a:rPr lang="ru-RU" sz="1600" dirty="0">
                <a:latin typeface="Cambria" pitchFamily="18" charset="0"/>
                <a:cs typeface="Arial" pitchFamily="34" charset="0"/>
              </a:rPr>
              <a:t>РМГ 63-2003 «ГСИ. Обеспечение эффективности измерений при управлении технологическими процессами. Метрологическая экспертиза технической документации</a:t>
            </a:r>
            <a:r>
              <a:rPr lang="ru-RU" sz="1600" dirty="0" smtClean="0">
                <a:latin typeface="Cambria" pitchFamily="18" charset="0"/>
                <a:cs typeface="Arial" pitchFamily="34" charset="0"/>
              </a:rPr>
              <a:t>»;</a:t>
            </a:r>
            <a:endParaRPr lang="ru-RU" sz="1600" dirty="0" smtClean="0">
              <a:latin typeface="Cambria" pitchFamily="18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r>
              <a:rPr lang="ru-RU" sz="1600" dirty="0" smtClean="0">
                <a:latin typeface="Cambria" pitchFamily="18" charset="0"/>
                <a:cs typeface="Arial" pitchFamily="34" charset="0"/>
              </a:rPr>
              <a:t>прочие документы в части метрологического обеспечения средств измерений, отвечающих за безопасность на опасных производственных объектах.</a:t>
            </a:r>
          </a:p>
          <a:p>
            <a:pPr>
              <a:buBlip>
                <a:blip r:embed="rId3"/>
              </a:buBlip>
            </a:pPr>
            <a:endParaRPr lang="ru-RU" sz="1600" dirty="0" smtClean="0">
              <a:latin typeface="Cambria" pitchFamily="18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endParaRPr lang="ru-RU" sz="2400" dirty="0">
              <a:latin typeface="Cambria" pitchFamily="18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endParaRPr lang="ru-RU" sz="2400" dirty="0">
              <a:latin typeface="Cambria" pitchFamily="18" charset="0"/>
              <a:cs typeface="Arial" pitchFamily="34" charset="0"/>
            </a:endParaRPr>
          </a:p>
          <a:p>
            <a:pPr>
              <a:buBlip>
                <a:blip r:embed="rId3"/>
              </a:buBlip>
            </a:pPr>
            <a:endParaRPr lang="ru-RU" sz="2400" dirty="0">
              <a:latin typeface="Cambria" pitchFamily="18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396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Autofit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Системный подход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05909984"/>
              </p:ext>
            </p:extLst>
          </p:nvPr>
        </p:nvGraphicFramePr>
        <p:xfrm>
          <a:off x="323528" y="1556793"/>
          <a:ext cx="8606160" cy="5086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63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24700" y="-1146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Метрологическая экспертиза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4202" y="1898902"/>
            <a:ext cx="5832648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Статья 14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Федерального закона 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от 26.06.2008 № 102-ФЗ (ред. от 23.06.2014) «Об обеспечении единства измерений»</a:t>
            </a:r>
            <a:r>
              <a:rPr lang="ru-RU" sz="1500" dirty="0" smtClean="0">
                <a:latin typeface="Cambria" pitchFamily="18" charset="0"/>
              </a:rPr>
              <a:t> 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5954" y="1610870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Основание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71800" y="3107854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РМГ </a:t>
            </a:r>
            <a:r>
              <a:rPr lang="ru-RU" sz="1500" dirty="0">
                <a:latin typeface="Cambria" pitchFamily="18" charset="0"/>
              </a:rPr>
              <a:t>63-2003; </a:t>
            </a:r>
            <a:r>
              <a:rPr lang="ru-RU" sz="1500" dirty="0" smtClean="0">
                <a:latin typeface="Cambria" pitchFamily="18" charset="0"/>
              </a:rPr>
              <a:t>РД </a:t>
            </a:r>
            <a:r>
              <a:rPr lang="ru-RU" sz="1500" dirty="0">
                <a:latin typeface="Cambria" pitchFamily="18" charset="0"/>
              </a:rPr>
              <a:t>45.09-89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03036" y="2829282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Нормативная база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8270" y="4293096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50" dirty="0" smtClean="0">
                <a:latin typeface="Cambria" pitchFamily="18" charset="0"/>
              </a:rPr>
              <a:t>Анализ </a:t>
            </a:r>
            <a:r>
              <a:rPr lang="ru-RU" sz="1450" dirty="0">
                <a:latin typeface="Cambria" pitchFamily="18" charset="0"/>
              </a:rPr>
              <a:t>и оценка правильности </a:t>
            </a:r>
            <a:r>
              <a:rPr lang="ru-RU" sz="1450" dirty="0" smtClean="0">
                <a:latin typeface="Cambria" pitchFamily="18" charset="0"/>
              </a:rPr>
              <a:t>установления и соблюдения </a:t>
            </a:r>
            <a:r>
              <a:rPr lang="ru-RU" sz="1450" dirty="0">
                <a:latin typeface="Cambria" pitchFamily="18" charset="0"/>
              </a:rPr>
              <a:t>метрологических требований применительно к объекту, подвергаемому экспертизе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33239" y="4005064"/>
            <a:ext cx="3312368" cy="3498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Описание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71800" y="5473800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Заключение по результатам метрологической экспертизы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403036" y="5195228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Результат проведения 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284823" y="2701404"/>
            <a:ext cx="360040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281301" y="3933056"/>
            <a:ext cx="360040" cy="28803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4281301" y="5085184"/>
            <a:ext cx="360040" cy="30488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63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Методики выполнения измерений (МВИ)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14202" y="1898902"/>
            <a:ext cx="5832648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Статья 5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Федерального закона 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от 26.06.2008 № 102-ФЗ (ред. от 23.06.2014) «Об обеспечении единства измерений»</a:t>
            </a:r>
            <a:r>
              <a:rPr lang="ru-RU" sz="1500" dirty="0" smtClean="0">
                <a:latin typeface="Cambria" pitchFamily="18" charset="0"/>
              </a:rPr>
              <a:t> 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5954" y="1610870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Основание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71800" y="3107854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>
                <a:latin typeface="Cambria" pitchFamily="18" charset="0"/>
              </a:rPr>
              <a:t>ГОСТ Р </a:t>
            </a:r>
            <a:r>
              <a:rPr lang="ru-RU" sz="1500" dirty="0" smtClean="0">
                <a:latin typeface="Cambria" pitchFamily="18" charset="0"/>
              </a:rPr>
              <a:t>8.563-2009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03036" y="2829282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Нормативная база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4284823" y="2701404"/>
            <a:ext cx="360040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18270" y="4293096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50" dirty="0" smtClean="0">
                <a:latin typeface="Cambria" pitchFamily="18" charset="0"/>
              </a:rPr>
              <a:t>Документ, отражающий совокупность </a:t>
            </a:r>
            <a:r>
              <a:rPr lang="ru-RU" sz="1450" dirty="0">
                <a:latin typeface="Cambria" pitchFamily="18" charset="0"/>
              </a:rPr>
              <a:t>конкретно описанных операций, выполнение которых обеспечивает получение результатов измерений с установленными показателями точности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05954" y="4005064"/>
            <a:ext cx="3312368" cy="3498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Описание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71800" y="5473800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Аттестованная методика </a:t>
            </a:r>
            <a:r>
              <a:rPr lang="ru-RU" sz="1500" dirty="0">
                <a:latin typeface="Cambria" pitchFamily="18" charset="0"/>
              </a:rPr>
              <a:t>выполнения измерений 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03036" y="5195228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Результат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4281301" y="3933056"/>
            <a:ext cx="360040" cy="28803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4281301" y="5085184"/>
            <a:ext cx="360040" cy="30488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63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14282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>
              <a:latin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Испытания в целях утверждения типа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4202" y="1898902"/>
            <a:ext cx="5832648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Статья 12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Федерального закона 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от 26.06.2008 № 102-ФЗ (ред. от 23.06.2014) «Об обеспечении единства измерений»</a:t>
            </a:r>
            <a:r>
              <a:rPr lang="ru-RU" sz="1500" dirty="0" smtClean="0">
                <a:latin typeface="Cambria" pitchFamily="18" charset="0"/>
              </a:rPr>
              <a:t> 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5954" y="1610870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Основание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71800" y="3107854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>
                <a:latin typeface="Cambria" pitchFamily="18" charset="0"/>
                <a:cs typeface="Arial" pitchFamily="34" charset="0"/>
              </a:rPr>
              <a:t>Приказ </a:t>
            </a:r>
            <a:r>
              <a:rPr lang="ru-RU" sz="1500" dirty="0" err="1">
                <a:latin typeface="Cambria" pitchFamily="18" charset="0"/>
                <a:cs typeface="Arial" pitchFamily="34" charset="0"/>
              </a:rPr>
              <a:t>Минпромторга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 России от 30.11.2009 № 1081 (ред. от 25.06.2013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); ГОСТ 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Р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8.596-2002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; РД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153-34.0-11.117-2001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03036" y="2829282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Нормативная база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4284823" y="2701404"/>
            <a:ext cx="360040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18270" y="4293096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50" dirty="0">
                <a:latin typeface="Cambria" pitchFamily="18" charset="0"/>
              </a:rPr>
              <a:t>Документально оформленное решение о признании соответствия типа средств измерений метрологическим и техническим требованиям (характеристикам</a:t>
            </a:r>
            <a:r>
              <a:rPr lang="ru-RU" sz="1450" dirty="0" smtClean="0">
                <a:latin typeface="Cambria" pitchFamily="18" charset="0"/>
              </a:rPr>
              <a:t>)</a:t>
            </a:r>
            <a:endParaRPr lang="ru-RU" sz="1450" dirty="0">
              <a:latin typeface="Cambria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19820" y="3979698"/>
            <a:ext cx="3312368" cy="3498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Описание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71800" y="5473800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Получение разрешительной </a:t>
            </a:r>
            <a:r>
              <a:rPr lang="ru-RU" sz="1500" dirty="0" smtClean="0">
                <a:latin typeface="Cambria" pitchFamily="18" charset="0"/>
              </a:rPr>
              <a:t>документации (свидетельства об утверждении типа на СИ и на систему в целом)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403036" y="5195228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Результат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4281301" y="3933056"/>
            <a:ext cx="360040" cy="28803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281301" y="5085184"/>
            <a:ext cx="360040" cy="30488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2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0530" y="214290"/>
            <a:ext cx="8715436" cy="6429420"/>
          </a:xfrm>
          <a:prstGeom prst="rect">
            <a:avLst/>
          </a:prstGeom>
          <a:solidFill>
            <a:schemeClr val="accent4">
              <a:lumMod val="75000"/>
              <a:alpha val="0"/>
            </a:schemeClr>
          </a:solidFill>
          <a:ln w="571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14290"/>
            <a:ext cx="8501122" cy="714380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6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700700"/>
          </a:xfrm>
        </p:spPr>
        <p:txBody>
          <a:bodyPr anchor="t">
            <a:normAutofit/>
          </a:bodyPr>
          <a:lstStyle/>
          <a:p>
            <a:pPr algn="ctr"/>
            <a:r>
              <a:rPr lang="ru-RU" sz="2900" b="1" dirty="0" smtClean="0">
                <a:solidFill>
                  <a:srgbClr val="CE4730"/>
                </a:solidFill>
                <a:latin typeface="Arial" pitchFamily="34" charset="0"/>
                <a:ea typeface="Verdana" pitchFamily="34" charset="0"/>
                <a:cs typeface="Arial" pitchFamily="34" charset="0"/>
              </a:rPr>
              <a:t>Поверка средств измерений</a:t>
            </a:r>
            <a:endParaRPr lang="ru-RU" sz="2900" b="1" dirty="0">
              <a:solidFill>
                <a:srgbClr val="CE4730"/>
              </a:solidFill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17" y="382251"/>
            <a:ext cx="2068587" cy="546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4202" y="1898902"/>
            <a:ext cx="5832648" cy="7200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Статья 13 </a:t>
            </a:r>
            <a:r>
              <a:rPr lang="ru-RU" sz="1500" dirty="0" smtClean="0">
                <a:latin typeface="Cambria" pitchFamily="18" charset="0"/>
                <a:cs typeface="Arial" pitchFamily="34" charset="0"/>
              </a:rPr>
              <a:t>Федерального закона </a:t>
            </a:r>
            <a:r>
              <a:rPr lang="ru-RU" sz="1500" dirty="0">
                <a:latin typeface="Cambria" pitchFamily="18" charset="0"/>
                <a:cs typeface="Arial" pitchFamily="34" charset="0"/>
              </a:rPr>
              <a:t>от 26.06.2008 № 102-ФЗ (ред. от 23.06.2014) «Об обеспечении единства измерений»</a:t>
            </a:r>
            <a:r>
              <a:rPr lang="ru-RU" sz="1500" dirty="0" smtClean="0">
                <a:latin typeface="Cambria" pitchFamily="18" charset="0"/>
              </a:rPr>
              <a:t> 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5954" y="1610870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Основание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3107854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Постановление Правительства РФ </a:t>
            </a:r>
            <a:r>
              <a:rPr lang="ru-RU" sz="1500" dirty="0">
                <a:latin typeface="Cambria" pitchFamily="18" charset="0"/>
              </a:rPr>
              <a:t>от </a:t>
            </a:r>
            <a:r>
              <a:rPr lang="ru-RU" sz="1500" dirty="0" smtClean="0">
                <a:latin typeface="Cambria" pitchFamily="18" charset="0"/>
              </a:rPr>
              <a:t>20.04.2010 </a:t>
            </a:r>
            <a:r>
              <a:rPr lang="ru-RU" sz="1500" dirty="0">
                <a:latin typeface="Cambria" pitchFamily="18" charset="0"/>
              </a:rPr>
              <a:t>г. </a:t>
            </a:r>
            <a:r>
              <a:rPr lang="ru-RU" sz="1500" dirty="0" smtClean="0">
                <a:latin typeface="Cambria" pitchFamily="18" charset="0"/>
              </a:rPr>
              <a:t>№ 250 (с изм. </a:t>
            </a:r>
            <a:r>
              <a:rPr lang="ru-RU" sz="1500" dirty="0">
                <a:latin typeface="Cambria" pitchFamily="18" charset="0"/>
              </a:rPr>
              <a:t>Постановление Правительства РФ </a:t>
            </a:r>
            <a:r>
              <a:rPr lang="ru-RU" sz="1500" dirty="0" smtClean="0">
                <a:latin typeface="Cambria" pitchFamily="18" charset="0"/>
              </a:rPr>
              <a:t>от 08.12.2012 № </a:t>
            </a:r>
            <a:r>
              <a:rPr lang="ru-RU" sz="1500" dirty="0">
                <a:latin typeface="Cambria" pitchFamily="18" charset="0"/>
              </a:rPr>
              <a:t>1270); </a:t>
            </a:r>
            <a:r>
              <a:rPr lang="ru-RU" sz="1400" dirty="0">
                <a:latin typeface="Cambria" pitchFamily="18" charset="0"/>
              </a:rPr>
              <a:t>РД </a:t>
            </a:r>
            <a:r>
              <a:rPr lang="ru-RU" sz="1400" dirty="0" smtClean="0">
                <a:latin typeface="Cambria" pitchFamily="18" charset="0"/>
              </a:rPr>
              <a:t>34.11.410-95; </a:t>
            </a:r>
            <a:r>
              <a:rPr lang="ru-RU" sz="1500" dirty="0" smtClean="0">
                <a:latin typeface="Cambria" pitchFamily="18" charset="0"/>
              </a:rPr>
              <a:t>ПР 50.2.006-94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03036" y="2782426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Нормативная база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4284823" y="2701404"/>
            <a:ext cx="360040" cy="36004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18270" y="4293096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Подтверждение </a:t>
            </a:r>
            <a:r>
              <a:rPr lang="ru-RU" sz="1500" dirty="0">
                <a:latin typeface="Cambria" pitchFamily="18" charset="0"/>
              </a:rPr>
              <a:t>соответствия средств измерений метрологическим требованиям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05954" y="4005064"/>
            <a:ext cx="3312368" cy="3498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Описание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71800" y="5473800"/>
            <a:ext cx="5832648" cy="73265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latin typeface="Cambria" pitchFamily="18" charset="0"/>
              </a:rPr>
              <a:t>Свидетельство о поверке</a:t>
            </a:r>
            <a:endParaRPr lang="ru-RU" sz="1500" dirty="0">
              <a:latin typeface="Cambria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03036" y="5195228"/>
            <a:ext cx="3312368" cy="3505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Cambria" pitchFamily="18" charset="0"/>
              </a:rPr>
              <a:t>Результат</a:t>
            </a:r>
            <a:endParaRPr lang="ru-RU" sz="1600" dirty="0">
              <a:latin typeface="Cambria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4281301" y="3933056"/>
            <a:ext cx="360040" cy="28803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281301" y="5085184"/>
            <a:ext cx="360040" cy="30488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276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4896</TotalTime>
  <Words>1708</Words>
  <Application>Microsoft Office PowerPoint</Application>
  <PresentationFormat>Экран (4:3)</PresentationFormat>
  <Paragraphs>200</Paragraphs>
  <Slides>23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Начальная</vt:lpstr>
      <vt:lpstr>Презентация PowerPoint</vt:lpstr>
      <vt:lpstr>Метрологическая структура РФ</vt:lpstr>
      <vt:lpstr>Нормативно-правовые основы</vt:lpstr>
      <vt:lpstr>Нормативно-правовые основы (продолжение)</vt:lpstr>
      <vt:lpstr>Системный подход</vt:lpstr>
      <vt:lpstr>Метрологическая экспертиза</vt:lpstr>
      <vt:lpstr>Методики выполнения измерений (МВИ)</vt:lpstr>
      <vt:lpstr>Испытания в целях утверждения типа</vt:lpstr>
      <vt:lpstr>Поверка средств измерений</vt:lpstr>
      <vt:lpstr>Калибровка средств измерений</vt:lpstr>
      <vt:lpstr>Проверка защиты программного обеспечения и определение ее уровня</vt:lpstr>
      <vt:lpstr>Разработка метрологической документации</vt:lpstr>
      <vt:lpstr>Сопровождение материалов испытаний в Росстандарте</vt:lpstr>
      <vt:lpstr>Проект «Сахалин-1». Описание проекта</vt:lpstr>
      <vt:lpstr>Проект «Сахалин-1». Этапы проекта</vt:lpstr>
      <vt:lpstr>Проект «Сахалин-1». I Этап - Протокол ФГУП «ВНИИМС» и KRISS</vt:lpstr>
      <vt:lpstr>Проект «Сахалин-1». II Этап - Этап проектирования и закупок</vt:lpstr>
      <vt:lpstr>Проект «Сахалин-1». III Этап - Инспекция калибровочных лабораторий в Корее</vt:lpstr>
      <vt:lpstr>Проект «Сахалин-1». IV Этап - Разработка и согласование проектов метрологических документов</vt:lpstr>
      <vt:lpstr>Проект «Сахалин-1». V Этап – Испытания в целях утверждения типа</vt:lpstr>
      <vt:lpstr>Проект «Сахалин-1». VI Этап – Получение свидетельства и первичная поверка системы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необходимости пересмотра ГОСТ Р 8.596</dc:title>
  <dc:creator>Катерина</dc:creator>
  <cp:lastModifiedBy>rassamahin-vm</cp:lastModifiedBy>
  <cp:revision>93</cp:revision>
  <dcterms:created xsi:type="dcterms:W3CDTF">2014-04-25T11:43:29Z</dcterms:created>
  <dcterms:modified xsi:type="dcterms:W3CDTF">2014-09-15T11:24:23Z</dcterms:modified>
</cp:coreProperties>
</file>